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 id="2147483656" r:id="rId2"/>
  </p:sldMasterIdLst>
  <p:notesMasterIdLst>
    <p:notesMasterId r:id="rId22"/>
  </p:notesMasterIdLst>
  <p:handoutMasterIdLst>
    <p:handoutMasterId r:id="rId23"/>
  </p:handoutMasterIdLst>
  <p:sldIdLst>
    <p:sldId id="362" r:id="rId3"/>
    <p:sldId id="363" r:id="rId4"/>
    <p:sldId id="259" r:id="rId5"/>
    <p:sldId id="260" r:id="rId6"/>
    <p:sldId id="262" r:id="rId7"/>
    <p:sldId id="367" r:id="rId8"/>
    <p:sldId id="374" r:id="rId9"/>
    <p:sldId id="364" r:id="rId10"/>
    <p:sldId id="365" r:id="rId11"/>
    <p:sldId id="373" r:id="rId12"/>
    <p:sldId id="334" r:id="rId13"/>
    <p:sldId id="368" r:id="rId14"/>
    <p:sldId id="371" r:id="rId15"/>
    <p:sldId id="372" r:id="rId16"/>
    <p:sldId id="370" r:id="rId17"/>
    <p:sldId id="375" r:id="rId18"/>
    <p:sldId id="332" r:id="rId19"/>
    <p:sldId id="299" r:id="rId20"/>
    <p:sldId id="356" r:id="rId21"/>
  </p:sldIdLst>
  <p:sldSz cx="9144000" cy="6858000" type="screen4x3"/>
  <p:notesSz cx="6669088" cy="9926638"/>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p15:clr>
            <a:srgbClr val="A4A3A4"/>
          </p15:clr>
        </p15:guide>
        <p15:guide id="2" pos="210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minik Petko" initials="" lastIdx="1" clrIdx="0"/>
  <p:cmAuthor id="1" name="Anonymous" initials="" lastIdx="2" clrIdx="1"/>
  <p:cmAuthor id="2" name="Billaud" initials="B" lastIdx="17" clrIdx="2"/>
  <p:cmAuthor id="3" name="dopet" initials="d" lastIdx="2" clrIdx="3"/>
  <p:cmAuthor id="4" name="Sandrine Lang-Nicole" initials="SL" lastIdx="1" clrIdx="4">
    <p:extLst/>
  </p:cmAuthor>
  <p:cmAuthor id="5" name="HEP HEP"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7987" autoAdjust="0"/>
    <p:restoredTop sz="83376" autoAdjust="0"/>
  </p:normalViewPr>
  <p:slideViewPr>
    <p:cSldViewPr>
      <p:cViewPr varScale="1">
        <p:scale>
          <a:sx n="57" d="100"/>
          <a:sy n="57" d="100"/>
        </p:scale>
        <p:origin x="1904" y="44"/>
      </p:cViewPr>
      <p:guideLst>
        <p:guide orient="horz" pos="2160"/>
        <p:guide pos="2880"/>
      </p:guideLst>
    </p:cSldViewPr>
  </p:slideViewPr>
  <p:outlineViewPr>
    <p:cViewPr>
      <p:scale>
        <a:sx n="33" d="100"/>
        <a:sy n="33" d="100"/>
      </p:scale>
      <p:origin x="0" y="0"/>
    </p:cViewPr>
  </p:outlineViewPr>
  <p:notesTextViewPr>
    <p:cViewPr>
      <p:scale>
        <a:sx n="115" d="100"/>
        <a:sy n="115" d="100"/>
      </p:scale>
      <p:origin x="0" y="0"/>
    </p:cViewPr>
  </p:notesTextViewPr>
  <p:sorterViewPr>
    <p:cViewPr>
      <p:scale>
        <a:sx n="100" d="100"/>
        <a:sy n="100" d="100"/>
      </p:scale>
      <p:origin x="0" y="0"/>
    </p:cViewPr>
  </p:sorterViewPr>
  <p:notesViewPr>
    <p:cSldViewPr snapToGrid="0" snapToObjects="1">
      <p:cViewPr varScale="1">
        <p:scale>
          <a:sx n="82" d="100"/>
          <a:sy n="82" d="100"/>
        </p:scale>
        <p:origin x="-3432" y="-104"/>
      </p:cViewPr>
      <p:guideLst>
        <p:guide orient="horz" pos="3128"/>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2890665" cy="496889"/>
          </a:xfrm>
          <a:prstGeom prst="rect">
            <a:avLst/>
          </a:prstGeom>
        </p:spPr>
        <p:txBody>
          <a:bodyPr vert="horz" lIns="90727" tIns="45363" rIns="90727" bIns="45363" rtlCol="0"/>
          <a:lstStyle>
            <a:lvl1pPr algn="l">
              <a:defRPr sz="1200"/>
            </a:lvl1pPr>
          </a:lstStyle>
          <a:p>
            <a:endParaRPr lang="de-CH"/>
          </a:p>
        </p:txBody>
      </p:sp>
      <p:sp>
        <p:nvSpPr>
          <p:cNvPr id="3" name="Datumsplatzhalter 2"/>
          <p:cNvSpPr>
            <a:spLocks noGrp="1"/>
          </p:cNvSpPr>
          <p:nvPr>
            <p:ph type="dt" sz="quarter" idx="1"/>
          </p:nvPr>
        </p:nvSpPr>
        <p:spPr>
          <a:xfrm>
            <a:off x="3776867" y="1"/>
            <a:ext cx="2890665" cy="496889"/>
          </a:xfrm>
          <a:prstGeom prst="rect">
            <a:avLst/>
          </a:prstGeom>
        </p:spPr>
        <p:txBody>
          <a:bodyPr vert="horz" lIns="90727" tIns="45363" rIns="90727" bIns="45363" rtlCol="0"/>
          <a:lstStyle>
            <a:lvl1pPr algn="r">
              <a:defRPr sz="1200"/>
            </a:lvl1pPr>
          </a:lstStyle>
          <a:p>
            <a:fld id="{8EB14C32-2782-40D3-92B3-222E2699FF65}" type="datetimeFigureOut">
              <a:rPr lang="de-CH" smtClean="0"/>
              <a:pPr/>
              <a:t>24.09.2020</a:t>
            </a:fld>
            <a:endParaRPr lang="de-CH"/>
          </a:p>
        </p:txBody>
      </p:sp>
      <p:sp>
        <p:nvSpPr>
          <p:cNvPr id="4" name="Fußzeilenplatzhalter 3"/>
          <p:cNvSpPr>
            <a:spLocks noGrp="1"/>
          </p:cNvSpPr>
          <p:nvPr>
            <p:ph type="ftr" sz="quarter" idx="2"/>
          </p:nvPr>
        </p:nvSpPr>
        <p:spPr>
          <a:xfrm>
            <a:off x="1" y="9428164"/>
            <a:ext cx="2890665" cy="496887"/>
          </a:xfrm>
          <a:prstGeom prst="rect">
            <a:avLst/>
          </a:prstGeom>
        </p:spPr>
        <p:txBody>
          <a:bodyPr vert="horz" lIns="90727" tIns="45363" rIns="90727" bIns="45363" rtlCol="0" anchor="b"/>
          <a:lstStyle>
            <a:lvl1pPr algn="l">
              <a:defRPr sz="1200"/>
            </a:lvl1pPr>
          </a:lstStyle>
          <a:p>
            <a:endParaRPr lang="de-CH"/>
          </a:p>
        </p:txBody>
      </p:sp>
      <p:sp>
        <p:nvSpPr>
          <p:cNvPr id="5" name="Foliennummernplatzhalter 4"/>
          <p:cNvSpPr>
            <a:spLocks noGrp="1"/>
          </p:cNvSpPr>
          <p:nvPr>
            <p:ph type="sldNum" sz="quarter" idx="3"/>
          </p:nvPr>
        </p:nvSpPr>
        <p:spPr>
          <a:xfrm>
            <a:off x="3776867" y="9428164"/>
            <a:ext cx="2890665" cy="496887"/>
          </a:xfrm>
          <a:prstGeom prst="rect">
            <a:avLst/>
          </a:prstGeom>
        </p:spPr>
        <p:txBody>
          <a:bodyPr vert="horz" lIns="90727" tIns="45363" rIns="90727" bIns="45363" rtlCol="0" anchor="b"/>
          <a:lstStyle>
            <a:lvl1pPr algn="r">
              <a:defRPr sz="1200"/>
            </a:lvl1pPr>
          </a:lstStyle>
          <a:p>
            <a:fld id="{A060700D-6D5C-4370-85D0-172347E9BFCF}" type="slidenum">
              <a:rPr lang="de-CH" smtClean="0"/>
              <a:pPr/>
              <a:t>‹N°›</a:t>
            </a:fld>
            <a:endParaRPr lang="de-CH"/>
          </a:p>
        </p:txBody>
      </p:sp>
    </p:spTree>
    <p:extLst>
      <p:ext uri="{BB962C8B-B14F-4D97-AF65-F5344CB8AC3E}">
        <p14:creationId xmlns:p14="http://schemas.microsoft.com/office/powerpoint/2010/main" val="17092012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855663" y="744538"/>
            <a:ext cx="4960937"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Shape 3"/>
          <p:cNvSpPr txBox="1">
            <a:spLocks noGrp="1"/>
          </p:cNvSpPr>
          <p:nvPr>
            <p:ph type="body" idx="1"/>
          </p:nvPr>
        </p:nvSpPr>
        <p:spPr>
          <a:xfrm>
            <a:off x="666910" y="4715156"/>
            <a:ext cx="5335268" cy="4466988"/>
          </a:xfrm>
          <a:prstGeom prst="rect">
            <a:avLst/>
          </a:prstGeom>
        </p:spPr>
        <p:txBody>
          <a:bodyPr lIns="90712" tIns="90712" rIns="90712" bIns="90712" anchor="t" anchorCtr="0"/>
          <a:lstStyle>
            <a:lvl1pPr>
              <a:defRPr sz="1100"/>
            </a:lvl1pPr>
            <a:lvl2pPr>
              <a:defRPr sz="1100"/>
            </a:lvl2pPr>
            <a:lvl3pPr>
              <a:defRPr sz="1100"/>
            </a:lvl3pPr>
            <a:lvl4pPr>
              <a:defRPr sz="1100"/>
            </a:lvl4pPr>
            <a:lvl5pPr>
              <a:defRPr sz="1100"/>
            </a:lvl5pPr>
            <a:lvl6pPr>
              <a:defRPr sz="1100"/>
            </a:lvl6pPr>
            <a:lvl7pPr>
              <a:defRPr sz="1100"/>
            </a:lvl7pPr>
            <a:lvl8pPr>
              <a:defRPr sz="1100"/>
            </a:lvl8pPr>
            <a:lvl9pPr>
              <a:defRPr sz="1100"/>
            </a:lvl9pPr>
          </a:lstStyle>
          <a:p>
            <a:endParaRPr/>
          </a:p>
        </p:txBody>
      </p:sp>
    </p:spTree>
    <p:extLst>
      <p:ext uri="{BB962C8B-B14F-4D97-AF65-F5344CB8AC3E}">
        <p14:creationId xmlns:p14="http://schemas.microsoft.com/office/powerpoint/2010/main" val="428544181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Présentation:</a:t>
            </a:r>
          </a:p>
          <a:p>
            <a:r>
              <a:rPr lang="fr-CH" dirty="0" smtClean="0"/>
              <a:t>Déléguée à la jeunesse et</a:t>
            </a:r>
            <a:r>
              <a:rPr lang="fr-CH" baseline="0" dirty="0" smtClean="0"/>
              <a:t> à l’intégration à l’ACCM</a:t>
            </a:r>
          </a:p>
          <a:p>
            <a:r>
              <a:rPr lang="fr-CH" baseline="0" dirty="0" smtClean="0"/>
              <a:t>Plusieurs casquettes: </a:t>
            </a:r>
          </a:p>
          <a:p>
            <a:pPr marL="226817" indent="-226817">
              <a:buAutoNum type="arabicPeriod"/>
            </a:pPr>
            <a:r>
              <a:rPr lang="fr-CH" baseline="0" dirty="0" smtClean="0"/>
              <a:t>Mise sur pied de projet d’amélioration de l’intégration des adultes migrants (cours de français, projet d’accueil des nouveaux arrivants: Tandem</a:t>
            </a:r>
          </a:p>
          <a:p>
            <a:pPr marL="226817" indent="-226817">
              <a:buAutoNum type="arabicPeriod"/>
            </a:pPr>
            <a:r>
              <a:rPr lang="fr-CH" baseline="0" dirty="0" smtClean="0"/>
              <a:t>Jeunesse: Soutenir les projets des jeunes dès l’âge du cycle. (une comédie musical, un tournoi de foot,…)</a:t>
            </a:r>
          </a:p>
          <a:p>
            <a:pPr marL="226817" indent="-226817">
              <a:buAutoNum type="arabicPeriod"/>
            </a:pPr>
            <a:r>
              <a:rPr lang="fr-CH" baseline="0" dirty="0" smtClean="0"/>
              <a:t>Projets de prévention </a:t>
            </a:r>
            <a:r>
              <a:rPr lang="fr-CH" baseline="0" dirty="0" err="1" smtClean="0"/>
              <a:t>Netcity</a:t>
            </a:r>
            <a:r>
              <a:rPr lang="fr-CH" baseline="0" dirty="0" smtClean="0"/>
              <a:t> = Module de prévention sur les risques liés à l’usage d’internet.</a:t>
            </a:r>
          </a:p>
          <a:p>
            <a:endParaRPr lang="fr-CH" baseline="0" dirty="0" smtClean="0"/>
          </a:p>
          <a:p>
            <a:endParaRPr lang="fr-CH" baseline="0" dirty="0" smtClean="0"/>
          </a:p>
        </p:txBody>
      </p:sp>
    </p:spTree>
    <p:extLst>
      <p:ext uri="{BB962C8B-B14F-4D97-AF65-F5344CB8AC3E}">
        <p14:creationId xmlns:p14="http://schemas.microsoft.com/office/powerpoint/2010/main" val="1678788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Shape 52"/>
          <p:cNvSpPr>
            <a:spLocks noGrp="1" noRot="1" noChangeAspect="1"/>
          </p:cNvSpPr>
          <p:nvPr>
            <p:ph type="sldImg" idx="2"/>
          </p:nvPr>
        </p:nvSpPr>
        <p:spPr>
          <a:xfrm>
            <a:off x="854075" y="744538"/>
            <a:ext cx="4960938"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 name="Shape 53"/>
          <p:cNvSpPr txBox="1">
            <a:spLocks noGrp="1"/>
          </p:cNvSpPr>
          <p:nvPr>
            <p:ph type="body" idx="1"/>
          </p:nvPr>
        </p:nvSpPr>
        <p:spPr>
          <a:xfrm>
            <a:off x="666910" y="4715156"/>
            <a:ext cx="5335268" cy="4466988"/>
          </a:xfrm>
          <a:prstGeom prst="rect">
            <a:avLst/>
          </a:prstGeom>
        </p:spPr>
        <p:txBody>
          <a:bodyPr lIns="90712" tIns="90712" rIns="90712" bIns="90712" anchor="t" anchorCtr="0">
            <a:noAutofit/>
          </a:bodyPr>
          <a:lstStyle/>
          <a:p>
            <a:r>
              <a:rPr lang="en-US" dirty="0">
                <a:latin typeface="Times New Roman"/>
                <a:ea typeface="Times New Roman"/>
              </a:rPr>
              <a:t>Je </a:t>
            </a:r>
            <a:r>
              <a:rPr lang="en-US" dirty="0" err="1">
                <a:latin typeface="Times New Roman"/>
                <a:ea typeface="Times New Roman"/>
              </a:rPr>
              <a:t>passe</a:t>
            </a:r>
            <a:r>
              <a:rPr lang="en-US" dirty="0">
                <a:latin typeface="Times New Roman"/>
                <a:ea typeface="Times New Roman"/>
              </a:rPr>
              <a:t> un </a:t>
            </a:r>
            <a:r>
              <a:rPr lang="en-US" dirty="0" err="1">
                <a:latin typeface="Times New Roman"/>
                <a:ea typeface="Times New Roman"/>
              </a:rPr>
              <a:t>peu</a:t>
            </a:r>
            <a:r>
              <a:rPr lang="en-US" dirty="0">
                <a:latin typeface="Times New Roman"/>
                <a:ea typeface="Times New Roman"/>
              </a:rPr>
              <a:t> plus </a:t>
            </a:r>
            <a:r>
              <a:rPr lang="en-US" dirty="0" err="1">
                <a:latin typeface="Times New Roman"/>
                <a:ea typeface="Times New Roman"/>
              </a:rPr>
              <a:t>rapidement</a:t>
            </a:r>
            <a:r>
              <a:rPr lang="en-US" dirty="0">
                <a:latin typeface="Times New Roman"/>
                <a:ea typeface="Times New Roman"/>
              </a:rPr>
              <a:t> </a:t>
            </a:r>
            <a:r>
              <a:rPr lang="en-US" dirty="0" err="1">
                <a:latin typeface="Times New Roman"/>
                <a:ea typeface="Times New Roman"/>
              </a:rPr>
              <a:t>sur</a:t>
            </a:r>
            <a:r>
              <a:rPr lang="en-US" dirty="0">
                <a:latin typeface="Times New Roman"/>
                <a:ea typeface="Times New Roman"/>
              </a:rPr>
              <a:t> </a:t>
            </a:r>
            <a:r>
              <a:rPr lang="en-US" dirty="0" err="1">
                <a:latin typeface="Times New Roman"/>
                <a:ea typeface="Times New Roman"/>
              </a:rPr>
              <a:t>ces</a:t>
            </a:r>
            <a:r>
              <a:rPr lang="en-US" dirty="0">
                <a:latin typeface="Times New Roman"/>
                <a:ea typeface="Times New Roman"/>
              </a:rPr>
              <a:t> </a:t>
            </a:r>
            <a:r>
              <a:rPr lang="en-US" dirty="0" err="1">
                <a:latin typeface="Times New Roman"/>
                <a:ea typeface="Times New Roman"/>
              </a:rPr>
              <a:t>deux</a:t>
            </a:r>
            <a:r>
              <a:rPr lang="en-US" dirty="0">
                <a:latin typeface="Times New Roman"/>
                <a:ea typeface="Times New Roman"/>
              </a:rPr>
              <a:t> </a:t>
            </a:r>
            <a:r>
              <a:rPr lang="en-US" dirty="0" err="1">
                <a:latin typeface="Times New Roman"/>
                <a:ea typeface="Times New Roman"/>
              </a:rPr>
              <a:t>derniers</a:t>
            </a:r>
            <a:r>
              <a:rPr lang="en-US" dirty="0">
                <a:latin typeface="Times New Roman"/>
                <a:ea typeface="Times New Roman"/>
              </a:rPr>
              <a:t> points:</a:t>
            </a:r>
          </a:p>
          <a:p>
            <a:r>
              <a:rPr lang="en-US" dirty="0">
                <a:latin typeface="Times New Roman"/>
                <a:ea typeface="Times New Roman"/>
              </a:rPr>
              <a:t>5. </a:t>
            </a:r>
            <a:r>
              <a:rPr lang="en-US" dirty="0" smtClean="0">
                <a:latin typeface="Times New Roman"/>
                <a:ea typeface="Times New Roman"/>
              </a:rPr>
              <a:t>Ex. On </a:t>
            </a:r>
            <a:r>
              <a:rPr lang="en-US" dirty="0">
                <a:latin typeface="Times New Roman"/>
                <a:ea typeface="Times New Roman"/>
              </a:rPr>
              <a:t>clique pour </a:t>
            </a:r>
            <a:r>
              <a:rPr lang="en-US" dirty="0" err="1">
                <a:latin typeface="Times New Roman"/>
                <a:ea typeface="Times New Roman"/>
              </a:rPr>
              <a:t>télécharger</a:t>
            </a:r>
            <a:r>
              <a:rPr lang="en-US" dirty="0">
                <a:latin typeface="Times New Roman"/>
                <a:ea typeface="Times New Roman"/>
              </a:rPr>
              <a:t> un nouveau </a:t>
            </a:r>
            <a:r>
              <a:rPr lang="en-US" dirty="0" err="1">
                <a:latin typeface="Times New Roman"/>
                <a:ea typeface="Times New Roman"/>
              </a:rPr>
              <a:t>logiciel</a:t>
            </a:r>
            <a:r>
              <a:rPr lang="en-US" dirty="0">
                <a:latin typeface="Times New Roman"/>
                <a:ea typeface="Times New Roman"/>
              </a:rPr>
              <a:t> </a:t>
            </a:r>
            <a:r>
              <a:rPr lang="en-US" dirty="0" err="1">
                <a:latin typeface="Times New Roman"/>
                <a:ea typeface="Times New Roman"/>
              </a:rPr>
              <a:t>afin</a:t>
            </a:r>
            <a:r>
              <a:rPr lang="en-US" dirty="0">
                <a:latin typeface="Times New Roman"/>
                <a:ea typeface="Times New Roman"/>
              </a:rPr>
              <a:t> de transformer </a:t>
            </a:r>
            <a:r>
              <a:rPr lang="en-US" dirty="0" err="1">
                <a:latin typeface="Times New Roman"/>
                <a:ea typeface="Times New Roman"/>
              </a:rPr>
              <a:t>ses</a:t>
            </a:r>
            <a:r>
              <a:rPr lang="en-US" dirty="0">
                <a:latin typeface="Times New Roman"/>
                <a:ea typeface="Times New Roman"/>
              </a:rPr>
              <a:t> cd en mp3 </a:t>
            </a:r>
            <a:r>
              <a:rPr lang="en-US" dirty="0" err="1">
                <a:latin typeface="Times New Roman"/>
                <a:ea typeface="Times New Roman"/>
              </a:rPr>
              <a:t>gratuitement</a:t>
            </a:r>
            <a:r>
              <a:rPr lang="en-US" dirty="0">
                <a:latin typeface="Times New Roman"/>
                <a:ea typeface="Times New Roman"/>
              </a:rPr>
              <a:t>, </a:t>
            </a:r>
            <a:r>
              <a:rPr lang="en-US" dirty="0" err="1">
                <a:latin typeface="Times New Roman"/>
                <a:ea typeface="Times New Roman"/>
              </a:rPr>
              <a:t>ou</a:t>
            </a:r>
            <a:r>
              <a:rPr lang="en-US" dirty="0">
                <a:latin typeface="Times New Roman"/>
                <a:ea typeface="Times New Roman"/>
              </a:rPr>
              <a:t> pour </a:t>
            </a:r>
            <a:r>
              <a:rPr lang="en-US" dirty="0" err="1">
                <a:latin typeface="Times New Roman"/>
                <a:ea typeface="Times New Roman"/>
              </a:rPr>
              <a:t>télécharger</a:t>
            </a:r>
            <a:r>
              <a:rPr lang="en-US" dirty="0">
                <a:latin typeface="Times New Roman"/>
                <a:ea typeface="Times New Roman"/>
              </a:rPr>
              <a:t> des </a:t>
            </a:r>
            <a:r>
              <a:rPr lang="en-US" dirty="0" err="1">
                <a:latin typeface="Times New Roman"/>
                <a:ea typeface="Times New Roman"/>
              </a:rPr>
              <a:t>vidéos</a:t>
            </a:r>
            <a:r>
              <a:rPr lang="en-US" dirty="0">
                <a:latin typeface="Times New Roman"/>
                <a:ea typeface="Times New Roman"/>
              </a:rPr>
              <a:t> </a:t>
            </a:r>
            <a:r>
              <a:rPr lang="en-US" dirty="0" err="1">
                <a:latin typeface="Times New Roman"/>
                <a:ea typeface="Times New Roman"/>
              </a:rPr>
              <a:t>youtube</a:t>
            </a:r>
            <a:r>
              <a:rPr lang="en-US" dirty="0">
                <a:latin typeface="Times New Roman"/>
                <a:ea typeface="Times New Roman"/>
              </a:rPr>
              <a:t> en mp4, et </a:t>
            </a:r>
            <a:r>
              <a:rPr lang="en-US" dirty="0" err="1">
                <a:latin typeface="Times New Roman"/>
                <a:ea typeface="Times New Roman"/>
              </a:rPr>
              <a:t>parfois</a:t>
            </a:r>
            <a:r>
              <a:rPr lang="en-US" dirty="0">
                <a:latin typeface="Times New Roman"/>
                <a:ea typeface="Times New Roman"/>
              </a:rPr>
              <a:t> on </a:t>
            </a:r>
            <a:r>
              <a:rPr lang="en-US" dirty="0" err="1">
                <a:latin typeface="Times New Roman"/>
                <a:ea typeface="Times New Roman"/>
              </a:rPr>
              <a:t>peut</a:t>
            </a:r>
            <a:r>
              <a:rPr lang="en-US" dirty="0">
                <a:latin typeface="Times New Roman"/>
                <a:ea typeface="Times New Roman"/>
              </a:rPr>
              <a:t> </a:t>
            </a:r>
            <a:r>
              <a:rPr lang="en-US" dirty="0" err="1">
                <a:latin typeface="Times New Roman"/>
                <a:ea typeface="Times New Roman"/>
              </a:rPr>
              <a:t>tomber</a:t>
            </a:r>
            <a:r>
              <a:rPr lang="en-US" dirty="0">
                <a:latin typeface="Times New Roman"/>
                <a:ea typeface="Times New Roman"/>
              </a:rPr>
              <a:t> </a:t>
            </a:r>
            <a:r>
              <a:rPr lang="en-US" dirty="0" err="1">
                <a:latin typeface="Times New Roman"/>
                <a:ea typeface="Times New Roman"/>
              </a:rPr>
              <a:t>sur</a:t>
            </a:r>
            <a:r>
              <a:rPr lang="en-US" dirty="0">
                <a:latin typeface="Times New Roman"/>
                <a:ea typeface="Times New Roman"/>
              </a:rPr>
              <a:t> des </a:t>
            </a:r>
            <a:r>
              <a:rPr lang="en-US" dirty="0" err="1">
                <a:latin typeface="Times New Roman"/>
                <a:ea typeface="Times New Roman"/>
              </a:rPr>
              <a:t>logiciels</a:t>
            </a:r>
            <a:r>
              <a:rPr lang="en-US" dirty="0">
                <a:latin typeface="Times New Roman"/>
                <a:ea typeface="Times New Roman"/>
              </a:rPr>
              <a:t> qui </a:t>
            </a:r>
            <a:r>
              <a:rPr lang="en-US" dirty="0" err="1">
                <a:latin typeface="Times New Roman"/>
                <a:ea typeface="Times New Roman"/>
              </a:rPr>
              <a:t>ont</a:t>
            </a:r>
            <a:r>
              <a:rPr lang="en-US" dirty="0">
                <a:latin typeface="Times New Roman"/>
                <a:ea typeface="Times New Roman"/>
              </a:rPr>
              <a:t> des virus. </a:t>
            </a:r>
            <a:r>
              <a:rPr lang="en-US" dirty="0" err="1" smtClean="0">
                <a:latin typeface="Times New Roman"/>
                <a:ea typeface="Times New Roman"/>
              </a:rPr>
              <a:t>Ou</a:t>
            </a:r>
            <a:r>
              <a:rPr lang="en-US" dirty="0" smtClean="0">
                <a:latin typeface="Times New Roman"/>
                <a:ea typeface="Times New Roman"/>
              </a:rPr>
              <a:t> </a:t>
            </a:r>
            <a:r>
              <a:rPr lang="en-US" dirty="0" err="1" smtClean="0">
                <a:latin typeface="Times New Roman"/>
                <a:ea typeface="Times New Roman"/>
              </a:rPr>
              <a:t>alors</a:t>
            </a:r>
            <a:r>
              <a:rPr lang="en-US" dirty="0" smtClean="0">
                <a:latin typeface="Times New Roman"/>
                <a:ea typeface="Times New Roman"/>
              </a:rPr>
              <a:t>, </a:t>
            </a:r>
            <a:r>
              <a:rPr lang="en-US" dirty="0" err="1" smtClean="0">
                <a:latin typeface="Times New Roman"/>
                <a:ea typeface="Times New Roman"/>
              </a:rPr>
              <a:t>certains</a:t>
            </a:r>
            <a:r>
              <a:rPr lang="en-US" dirty="0" smtClean="0">
                <a:latin typeface="Times New Roman"/>
                <a:ea typeface="Times New Roman"/>
              </a:rPr>
              <a:t> </a:t>
            </a:r>
            <a:r>
              <a:rPr lang="en-US" dirty="0">
                <a:latin typeface="Times New Roman"/>
                <a:ea typeface="Times New Roman"/>
              </a:rPr>
              <a:t>sites </a:t>
            </a:r>
            <a:r>
              <a:rPr lang="en-US" dirty="0" err="1">
                <a:latin typeface="Times New Roman"/>
                <a:ea typeface="Times New Roman"/>
              </a:rPr>
              <a:t>vous</a:t>
            </a:r>
            <a:r>
              <a:rPr lang="en-US" dirty="0">
                <a:latin typeface="Times New Roman"/>
                <a:ea typeface="Times New Roman"/>
              </a:rPr>
              <a:t> </a:t>
            </a:r>
            <a:r>
              <a:rPr lang="en-US" dirty="0" err="1" smtClean="0">
                <a:latin typeface="Times New Roman"/>
                <a:ea typeface="Times New Roman"/>
              </a:rPr>
              <a:t>ouvrent</a:t>
            </a:r>
            <a:r>
              <a:rPr lang="en-US" dirty="0" smtClean="0">
                <a:latin typeface="Times New Roman"/>
                <a:ea typeface="Times New Roman"/>
              </a:rPr>
              <a:t> d’un</a:t>
            </a:r>
            <a:r>
              <a:rPr lang="en-US" baseline="0" dirty="0" smtClean="0">
                <a:latin typeface="Times New Roman"/>
                <a:ea typeface="Times New Roman"/>
              </a:rPr>
              <a:t> coup</a:t>
            </a:r>
            <a:r>
              <a:rPr lang="en-US" dirty="0" smtClean="0">
                <a:latin typeface="Times New Roman"/>
                <a:ea typeface="Times New Roman"/>
              </a:rPr>
              <a:t> </a:t>
            </a:r>
            <a:r>
              <a:rPr lang="en-US" dirty="0" err="1">
                <a:latin typeface="Times New Roman"/>
                <a:ea typeface="Times New Roman"/>
              </a:rPr>
              <a:t>une</a:t>
            </a:r>
            <a:r>
              <a:rPr lang="en-US" dirty="0">
                <a:latin typeface="Times New Roman"/>
                <a:ea typeface="Times New Roman"/>
              </a:rPr>
              <a:t> multitude </a:t>
            </a:r>
            <a:r>
              <a:rPr lang="en-US" dirty="0" smtClean="0">
                <a:latin typeface="Times New Roman"/>
                <a:ea typeface="Times New Roman"/>
              </a:rPr>
              <a:t>de </a:t>
            </a:r>
            <a:r>
              <a:rPr lang="en-US" dirty="0" err="1">
                <a:latin typeface="Times New Roman"/>
                <a:ea typeface="Times New Roman"/>
              </a:rPr>
              <a:t>fenêtres</a:t>
            </a:r>
            <a:r>
              <a:rPr lang="en-US" dirty="0">
                <a:latin typeface="Times New Roman"/>
                <a:ea typeface="Times New Roman"/>
              </a:rPr>
              <a:t> </a:t>
            </a:r>
            <a:r>
              <a:rPr lang="en-US" dirty="0" err="1" smtClean="0">
                <a:latin typeface="Times New Roman"/>
                <a:ea typeface="Times New Roman"/>
              </a:rPr>
              <a:t>surgissantes</a:t>
            </a:r>
            <a:r>
              <a:rPr lang="en-US" dirty="0" smtClean="0">
                <a:latin typeface="Times New Roman"/>
                <a:ea typeface="Times New Roman"/>
              </a:rPr>
              <a:t> (</a:t>
            </a:r>
            <a:r>
              <a:rPr lang="en-US" dirty="0">
                <a:latin typeface="Times New Roman"/>
                <a:ea typeface="Times New Roman"/>
              </a:rPr>
              <a:t>pop up), </a:t>
            </a:r>
            <a:r>
              <a:rPr lang="en-US" dirty="0" smtClean="0">
                <a:latin typeface="Times New Roman"/>
                <a:ea typeface="Times New Roman"/>
              </a:rPr>
              <a:t>ex:</a:t>
            </a:r>
            <a:r>
              <a:rPr lang="en-US" baseline="0" dirty="0" smtClean="0">
                <a:latin typeface="Times New Roman"/>
                <a:ea typeface="Times New Roman"/>
              </a:rPr>
              <a:t> </a:t>
            </a:r>
            <a:r>
              <a:rPr lang="en-US" dirty="0" err="1" smtClean="0">
                <a:latin typeface="Times New Roman"/>
                <a:ea typeface="Times New Roman"/>
              </a:rPr>
              <a:t>vous</a:t>
            </a:r>
            <a:r>
              <a:rPr lang="en-US" dirty="0" smtClean="0">
                <a:latin typeface="Times New Roman"/>
                <a:ea typeface="Times New Roman"/>
              </a:rPr>
              <a:t> </a:t>
            </a:r>
            <a:r>
              <a:rPr lang="en-US" dirty="0" err="1">
                <a:latin typeface="Times New Roman"/>
                <a:ea typeface="Times New Roman"/>
              </a:rPr>
              <a:t>avez</a:t>
            </a:r>
            <a:r>
              <a:rPr lang="en-US" dirty="0">
                <a:latin typeface="Times New Roman"/>
                <a:ea typeface="Times New Roman"/>
              </a:rPr>
              <a:t> </a:t>
            </a:r>
            <a:r>
              <a:rPr lang="en-US" dirty="0" err="1" smtClean="0">
                <a:latin typeface="Times New Roman"/>
                <a:ea typeface="Times New Roman"/>
              </a:rPr>
              <a:t>gagné</a:t>
            </a:r>
            <a:r>
              <a:rPr lang="en-US" dirty="0" smtClean="0">
                <a:latin typeface="Times New Roman"/>
                <a:ea typeface="Times New Roman"/>
              </a:rPr>
              <a:t> </a:t>
            </a:r>
            <a:r>
              <a:rPr lang="en-US" dirty="0">
                <a:latin typeface="Times New Roman"/>
                <a:ea typeface="Times New Roman"/>
              </a:rPr>
              <a:t>un </a:t>
            </a:r>
            <a:r>
              <a:rPr lang="en-US" dirty="0" err="1">
                <a:latin typeface="Times New Roman"/>
                <a:ea typeface="Times New Roman"/>
              </a:rPr>
              <a:t>Ipad</a:t>
            </a:r>
            <a:r>
              <a:rPr lang="en-US" dirty="0">
                <a:latin typeface="Times New Roman"/>
                <a:ea typeface="Times New Roman"/>
              </a:rPr>
              <a:t> </a:t>
            </a:r>
            <a:r>
              <a:rPr lang="en-US" dirty="0" err="1">
                <a:latin typeface="Times New Roman"/>
                <a:ea typeface="Times New Roman"/>
              </a:rPr>
              <a:t>ou</a:t>
            </a:r>
            <a:r>
              <a:rPr lang="en-US" dirty="0">
                <a:latin typeface="Times New Roman"/>
                <a:ea typeface="Times New Roman"/>
              </a:rPr>
              <a:t> L</a:t>
            </a:r>
            <a:r>
              <a:rPr lang="en-US" dirty="0" smtClean="0">
                <a:latin typeface="Times New Roman"/>
                <a:ea typeface="Times New Roman"/>
              </a:rPr>
              <a:t>ara </a:t>
            </a:r>
            <a:r>
              <a:rPr lang="en-US" dirty="0" err="1">
                <a:latin typeface="Times New Roman"/>
                <a:ea typeface="Times New Roman"/>
              </a:rPr>
              <a:t>veut</a:t>
            </a:r>
            <a:r>
              <a:rPr lang="en-US" dirty="0">
                <a:latin typeface="Times New Roman"/>
                <a:ea typeface="Times New Roman"/>
              </a:rPr>
              <a:t> </a:t>
            </a:r>
            <a:r>
              <a:rPr lang="en-US" dirty="0" err="1">
                <a:latin typeface="Times New Roman"/>
                <a:ea typeface="Times New Roman"/>
              </a:rPr>
              <a:t>parler</a:t>
            </a:r>
            <a:r>
              <a:rPr lang="en-US" dirty="0">
                <a:latin typeface="Times New Roman"/>
                <a:ea typeface="Times New Roman"/>
              </a:rPr>
              <a:t> avec </a:t>
            </a:r>
            <a:r>
              <a:rPr lang="en-US" dirty="0" err="1">
                <a:latin typeface="Times New Roman"/>
                <a:ea typeface="Times New Roman"/>
              </a:rPr>
              <a:t>toi</a:t>
            </a:r>
            <a:r>
              <a:rPr lang="en-US" dirty="0">
                <a:latin typeface="Times New Roman"/>
                <a:ea typeface="Times New Roman"/>
              </a:rPr>
              <a:t>, clique-</a:t>
            </a:r>
            <a:r>
              <a:rPr lang="en-US" dirty="0" err="1">
                <a:latin typeface="Times New Roman"/>
                <a:ea typeface="Times New Roman"/>
              </a:rPr>
              <a:t>ici</a:t>
            </a:r>
            <a:r>
              <a:rPr lang="en-US" dirty="0">
                <a:latin typeface="Times New Roman"/>
                <a:ea typeface="Times New Roman"/>
              </a:rPr>
              <a:t>)</a:t>
            </a:r>
          </a:p>
          <a:p>
            <a:r>
              <a:rPr lang="en-US" b="1" dirty="0" err="1">
                <a:latin typeface="Times New Roman"/>
                <a:ea typeface="Times New Roman"/>
              </a:rPr>
              <a:t>Conseil</a:t>
            </a:r>
            <a:r>
              <a:rPr lang="en-US" b="1" dirty="0">
                <a:latin typeface="Times New Roman"/>
                <a:ea typeface="Times New Roman"/>
              </a:rPr>
              <a:t>: </a:t>
            </a:r>
            <a:r>
              <a:rPr lang="en-US" b="1" dirty="0" err="1" smtClean="0">
                <a:latin typeface="Times New Roman"/>
                <a:ea typeface="Times New Roman"/>
              </a:rPr>
              <a:t>V</a:t>
            </a:r>
            <a:r>
              <a:rPr lang="en-US" dirty="0" err="1" smtClean="0">
                <a:latin typeface="Times New Roman"/>
                <a:ea typeface="Times New Roman"/>
              </a:rPr>
              <a:t>érifier</a:t>
            </a:r>
            <a:r>
              <a:rPr lang="en-US" dirty="0" smtClean="0">
                <a:latin typeface="Times New Roman"/>
                <a:ea typeface="Times New Roman"/>
              </a:rPr>
              <a:t> </a:t>
            </a:r>
            <a:r>
              <a:rPr lang="en-US" dirty="0" err="1" smtClean="0">
                <a:latin typeface="Times New Roman"/>
                <a:ea typeface="Times New Roman"/>
              </a:rPr>
              <a:t>avant</a:t>
            </a:r>
            <a:r>
              <a:rPr lang="en-US" dirty="0" smtClean="0">
                <a:latin typeface="Times New Roman"/>
                <a:ea typeface="Times New Roman"/>
              </a:rPr>
              <a:t> de </a:t>
            </a:r>
            <a:r>
              <a:rPr lang="en-US" dirty="0" err="1" smtClean="0">
                <a:latin typeface="Times New Roman"/>
                <a:ea typeface="Times New Roman"/>
              </a:rPr>
              <a:t>télécharger</a:t>
            </a:r>
            <a:r>
              <a:rPr lang="en-US" dirty="0" smtClean="0">
                <a:latin typeface="Times New Roman"/>
                <a:ea typeface="Times New Roman"/>
              </a:rPr>
              <a:t> des </a:t>
            </a:r>
            <a:r>
              <a:rPr lang="en-US" dirty="0" err="1" smtClean="0">
                <a:latin typeface="Times New Roman"/>
                <a:ea typeface="Times New Roman"/>
              </a:rPr>
              <a:t>logiciels</a:t>
            </a:r>
            <a:r>
              <a:rPr lang="en-US" dirty="0" smtClean="0">
                <a:latin typeface="Times New Roman"/>
                <a:ea typeface="Times New Roman"/>
              </a:rPr>
              <a:t> </a:t>
            </a:r>
            <a:r>
              <a:rPr lang="en-US" dirty="0" err="1" smtClean="0">
                <a:latin typeface="Times New Roman"/>
                <a:ea typeface="Times New Roman"/>
              </a:rPr>
              <a:t>que</a:t>
            </a:r>
            <a:r>
              <a:rPr lang="en-US" dirty="0" smtClean="0">
                <a:latin typeface="Times New Roman"/>
                <a:ea typeface="Times New Roman"/>
              </a:rPr>
              <a:t> </a:t>
            </a:r>
            <a:r>
              <a:rPr lang="en-US" dirty="0" err="1">
                <a:latin typeface="Times New Roman"/>
                <a:ea typeface="Times New Roman"/>
              </a:rPr>
              <a:t>votre</a:t>
            </a:r>
            <a:r>
              <a:rPr lang="en-US" dirty="0">
                <a:latin typeface="Times New Roman"/>
                <a:ea typeface="Times New Roman"/>
              </a:rPr>
              <a:t> anti-virus et </a:t>
            </a:r>
            <a:r>
              <a:rPr lang="en-US" dirty="0" err="1">
                <a:latin typeface="Times New Roman"/>
                <a:ea typeface="Times New Roman"/>
              </a:rPr>
              <a:t>votre</a:t>
            </a:r>
            <a:r>
              <a:rPr lang="en-US" dirty="0">
                <a:latin typeface="Times New Roman"/>
                <a:ea typeface="Times New Roman"/>
              </a:rPr>
              <a:t> pare-feu (firewall) </a:t>
            </a:r>
            <a:r>
              <a:rPr lang="en-US" dirty="0" err="1" smtClean="0">
                <a:latin typeface="Times New Roman"/>
                <a:ea typeface="Times New Roman"/>
              </a:rPr>
              <a:t>soient</a:t>
            </a:r>
            <a:r>
              <a:rPr lang="en-US" dirty="0" smtClean="0">
                <a:latin typeface="Times New Roman"/>
                <a:ea typeface="Times New Roman"/>
              </a:rPr>
              <a:t> </a:t>
            </a:r>
            <a:r>
              <a:rPr lang="en-US" dirty="0">
                <a:latin typeface="Times New Roman"/>
                <a:ea typeface="Times New Roman"/>
              </a:rPr>
              <a:t>à </a:t>
            </a:r>
            <a:r>
              <a:rPr lang="en-US" dirty="0" smtClean="0">
                <a:latin typeface="Times New Roman"/>
                <a:ea typeface="Times New Roman"/>
              </a:rPr>
              <a:t>jour et </a:t>
            </a:r>
            <a:r>
              <a:rPr lang="en-US" dirty="0" err="1" smtClean="0">
                <a:latin typeface="Times New Roman"/>
                <a:ea typeface="Times New Roman"/>
              </a:rPr>
              <a:t>Télécharger</a:t>
            </a:r>
            <a:r>
              <a:rPr lang="en-US" dirty="0" smtClean="0">
                <a:latin typeface="Times New Roman"/>
                <a:ea typeface="Times New Roman"/>
              </a:rPr>
              <a:t> avec </a:t>
            </a:r>
            <a:r>
              <a:rPr lang="en-US" dirty="0" err="1" smtClean="0">
                <a:latin typeface="Times New Roman"/>
                <a:ea typeface="Times New Roman"/>
              </a:rPr>
              <a:t>vos</a:t>
            </a:r>
            <a:r>
              <a:rPr lang="en-US" dirty="0" smtClean="0">
                <a:latin typeface="Times New Roman"/>
                <a:ea typeface="Times New Roman"/>
              </a:rPr>
              <a:t> </a:t>
            </a:r>
            <a:r>
              <a:rPr lang="en-US" dirty="0" err="1" smtClean="0">
                <a:latin typeface="Times New Roman"/>
                <a:ea typeface="Times New Roman"/>
              </a:rPr>
              <a:t>enfants</a:t>
            </a:r>
            <a:r>
              <a:rPr lang="en-US" dirty="0" smtClean="0">
                <a:latin typeface="Times New Roman"/>
                <a:ea typeface="Times New Roman"/>
              </a:rPr>
              <a:t> les nouveaux </a:t>
            </a:r>
            <a:r>
              <a:rPr lang="en-US" dirty="0" err="1" smtClean="0">
                <a:latin typeface="Times New Roman"/>
                <a:ea typeface="Times New Roman"/>
              </a:rPr>
              <a:t>logiciels</a:t>
            </a:r>
            <a:r>
              <a:rPr lang="en-US" dirty="0" smtClean="0">
                <a:latin typeface="Times New Roman"/>
                <a:ea typeface="Times New Roman"/>
              </a:rPr>
              <a:t>.</a:t>
            </a:r>
            <a:endParaRPr lang="en-US" dirty="0">
              <a:latin typeface="Times New Roman"/>
              <a:ea typeface="Times New Roman"/>
            </a:endParaRPr>
          </a:p>
          <a:p>
            <a:r>
              <a:rPr lang="en-US" dirty="0">
                <a:latin typeface="Times New Roman"/>
                <a:ea typeface="Times New Roman"/>
              </a:rPr>
              <a:t>6. Par </a:t>
            </a:r>
            <a:r>
              <a:rPr lang="en-US" dirty="0" err="1">
                <a:latin typeface="Times New Roman"/>
                <a:ea typeface="Times New Roman"/>
              </a:rPr>
              <a:t>exemple</a:t>
            </a:r>
            <a:r>
              <a:rPr lang="en-US" dirty="0">
                <a:latin typeface="Times New Roman"/>
                <a:ea typeface="Times New Roman"/>
              </a:rPr>
              <a:t> avec les </a:t>
            </a:r>
            <a:r>
              <a:rPr lang="en-US" dirty="0" err="1">
                <a:latin typeface="Times New Roman"/>
                <a:ea typeface="Times New Roman"/>
              </a:rPr>
              <a:t>tablettes</a:t>
            </a:r>
            <a:r>
              <a:rPr lang="en-US" dirty="0">
                <a:latin typeface="Times New Roman"/>
                <a:ea typeface="Times New Roman"/>
              </a:rPr>
              <a:t>, on </a:t>
            </a:r>
            <a:r>
              <a:rPr lang="en-US" dirty="0" err="1">
                <a:latin typeface="Times New Roman"/>
                <a:ea typeface="Times New Roman"/>
              </a:rPr>
              <a:t>peut</a:t>
            </a:r>
            <a:r>
              <a:rPr lang="en-US" dirty="0">
                <a:latin typeface="Times New Roman"/>
                <a:ea typeface="Times New Roman"/>
              </a:rPr>
              <a:t> </a:t>
            </a:r>
            <a:r>
              <a:rPr lang="en-US" dirty="0" err="1">
                <a:latin typeface="Times New Roman"/>
                <a:ea typeface="Times New Roman"/>
              </a:rPr>
              <a:t>chercher</a:t>
            </a:r>
            <a:r>
              <a:rPr lang="en-US" dirty="0">
                <a:latin typeface="Times New Roman"/>
                <a:ea typeface="Times New Roman"/>
              </a:rPr>
              <a:t> des applications et les </a:t>
            </a:r>
            <a:r>
              <a:rPr lang="en-US" dirty="0" err="1">
                <a:latin typeface="Times New Roman"/>
                <a:ea typeface="Times New Roman"/>
              </a:rPr>
              <a:t>télécharger</a:t>
            </a:r>
            <a:r>
              <a:rPr lang="en-US" dirty="0">
                <a:latin typeface="Times New Roman"/>
                <a:ea typeface="Times New Roman"/>
              </a:rPr>
              <a:t> </a:t>
            </a:r>
            <a:r>
              <a:rPr lang="en-US" dirty="0" err="1">
                <a:latin typeface="Times New Roman"/>
                <a:ea typeface="Times New Roman"/>
              </a:rPr>
              <a:t>sur</a:t>
            </a:r>
            <a:r>
              <a:rPr lang="en-US" dirty="0">
                <a:latin typeface="Times New Roman"/>
                <a:ea typeface="Times New Roman"/>
              </a:rPr>
              <a:t> </a:t>
            </a:r>
            <a:r>
              <a:rPr lang="en-US" dirty="0" err="1">
                <a:latin typeface="Times New Roman"/>
                <a:ea typeface="Times New Roman"/>
              </a:rPr>
              <a:t>l’app</a:t>
            </a:r>
            <a:r>
              <a:rPr lang="en-US" dirty="0">
                <a:latin typeface="Times New Roman"/>
                <a:ea typeface="Times New Roman"/>
              </a:rPr>
              <a:t> store. Bien </a:t>
            </a:r>
            <a:r>
              <a:rPr lang="en-US" dirty="0" err="1">
                <a:latin typeface="Times New Roman"/>
                <a:ea typeface="Times New Roman"/>
              </a:rPr>
              <a:t>que</a:t>
            </a:r>
            <a:r>
              <a:rPr lang="en-US" dirty="0">
                <a:latin typeface="Times New Roman"/>
                <a:ea typeface="Times New Roman"/>
              </a:rPr>
              <a:t> </a:t>
            </a:r>
            <a:r>
              <a:rPr lang="en-US" dirty="0" err="1">
                <a:latin typeface="Times New Roman"/>
                <a:ea typeface="Times New Roman"/>
              </a:rPr>
              <a:t>certaines</a:t>
            </a:r>
            <a:r>
              <a:rPr lang="en-US" dirty="0">
                <a:latin typeface="Times New Roman"/>
                <a:ea typeface="Times New Roman"/>
              </a:rPr>
              <a:t> </a:t>
            </a:r>
            <a:r>
              <a:rPr lang="en-US" dirty="0" err="1">
                <a:latin typeface="Times New Roman"/>
                <a:ea typeface="Times New Roman"/>
              </a:rPr>
              <a:t>sont</a:t>
            </a:r>
            <a:r>
              <a:rPr lang="en-US" dirty="0">
                <a:latin typeface="Times New Roman"/>
                <a:ea typeface="Times New Roman"/>
              </a:rPr>
              <a:t> </a:t>
            </a:r>
            <a:r>
              <a:rPr lang="en-US" dirty="0" err="1">
                <a:latin typeface="Times New Roman"/>
                <a:ea typeface="Times New Roman"/>
              </a:rPr>
              <a:t>gratuites</a:t>
            </a:r>
            <a:r>
              <a:rPr lang="en-US" dirty="0">
                <a:latin typeface="Times New Roman"/>
                <a:ea typeface="Times New Roman"/>
              </a:rPr>
              <a:t>, beaucoup </a:t>
            </a:r>
            <a:r>
              <a:rPr lang="en-US" dirty="0" err="1">
                <a:latin typeface="Times New Roman"/>
                <a:ea typeface="Times New Roman"/>
              </a:rPr>
              <a:t>d’entre</a:t>
            </a:r>
            <a:r>
              <a:rPr lang="en-US" dirty="0">
                <a:latin typeface="Times New Roman"/>
                <a:ea typeface="Times New Roman"/>
              </a:rPr>
              <a:t> </a:t>
            </a:r>
            <a:r>
              <a:rPr lang="en-US" dirty="0" err="1">
                <a:latin typeface="Times New Roman"/>
                <a:ea typeface="Times New Roman"/>
              </a:rPr>
              <a:t>elles</a:t>
            </a:r>
            <a:r>
              <a:rPr lang="en-US" dirty="0">
                <a:latin typeface="Times New Roman"/>
                <a:ea typeface="Times New Roman"/>
              </a:rPr>
              <a:t> </a:t>
            </a:r>
            <a:r>
              <a:rPr lang="en-US" dirty="0" err="1">
                <a:latin typeface="Times New Roman"/>
                <a:ea typeface="Times New Roman"/>
              </a:rPr>
              <a:t>sont</a:t>
            </a:r>
            <a:r>
              <a:rPr lang="en-US" dirty="0">
                <a:latin typeface="Times New Roman"/>
                <a:ea typeface="Times New Roman"/>
              </a:rPr>
              <a:t> </a:t>
            </a:r>
            <a:r>
              <a:rPr lang="en-US" dirty="0" err="1">
                <a:latin typeface="Times New Roman"/>
                <a:ea typeface="Times New Roman"/>
              </a:rPr>
              <a:t>payantes</a:t>
            </a:r>
            <a:r>
              <a:rPr lang="en-US" dirty="0">
                <a:latin typeface="Times New Roman"/>
                <a:ea typeface="Times New Roman"/>
              </a:rPr>
              <a:t>, </a:t>
            </a:r>
            <a:r>
              <a:rPr lang="en-US" dirty="0" err="1" smtClean="0">
                <a:latin typeface="Times New Roman"/>
                <a:ea typeface="Times New Roman"/>
              </a:rPr>
              <a:t>ou</a:t>
            </a:r>
            <a:r>
              <a:rPr lang="en-US" dirty="0" smtClean="0">
                <a:latin typeface="Times New Roman"/>
                <a:ea typeface="Times New Roman"/>
              </a:rPr>
              <a:t> </a:t>
            </a:r>
            <a:r>
              <a:rPr lang="en-US" dirty="0" err="1" smtClean="0">
                <a:latin typeface="Times New Roman"/>
                <a:ea typeface="Times New Roman"/>
              </a:rPr>
              <a:t>alors</a:t>
            </a:r>
            <a:r>
              <a:rPr lang="en-US" dirty="0" smtClean="0">
                <a:latin typeface="Times New Roman"/>
                <a:ea typeface="Times New Roman"/>
              </a:rPr>
              <a:t> </a:t>
            </a:r>
            <a:r>
              <a:rPr lang="en-US" dirty="0" err="1" smtClean="0">
                <a:latin typeface="Times New Roman"/>
                <a:ea typeface="Times New Roman"/>
              </a:rPr>
              <a:t>gratuites</a:t>
            </a:r>
            <a:r>
              <a:rPr lang="en-US" dirty="0" smtClean="0">
                <a:latin typeface="Times New Roman"/>
                <a:ea typeface="Times New Roman"/>
              </a:rPr>
              <a:t> </a:t>
            </a:r>
            <a:r>
              <a:rPr lang="en-US" dirty="0">
                <a:latin typeface="Times New Roman"/>
                <a:ea typeface="Times New Roman"/>
              </a:rPr>
              <a:t>au début </a:t>
            </a:r>
            <a:r>
              <a:rPr lang="en-US" dirty="0" err="1">
                <a:latin typeface="Times New Roman"/>
                <a:ea typeface="Times New Roman"/>
              </a:rPr>
              <a:t>mais</a:t>
            </a:r>
            <a:r>
              <a:rPr lang="en-US" dirty="0">
                <a:latin typeface="Times New Roman"/>
                <a:ea typeface="Times New Roman"/>
              </a:rPr>
              <a:t> pour </a:t>
            </a:r>
            <a:r>
              <a:rPr lang="en-US" dirty="0" err="1">
                <a:latin typeface="Times New Roman"/>
                <a:ea typeface="Times New Roman"/>
              </a:rPr>
              <a:t>progresser</a:t>
            </a:r>
            <a:r>
              <a:rPr lang="en-US" dirty="0">
                <a:latin typeface="Times New Roman"/>
                <a:ea typeface="Times New Roman"/>
              </a:rPr>
              <a:t> </a:t>
            </a:r>
            <a:r>
              <a:rPr lang="en-US" dirty="0" err="1">
                <a:latin typeface="Times New Roman"/>
                <a:ea typeface="Times New Roman"/>
              </a:rPr>
              <a:t>dans</a:t>
            </a:r>
            <a:r>
              <a:rPr lang="en-US" dirty="0">
                <a:latin typeface="Times New Roman"/>
                <a:ea typeface="Times New Roman"/>
              </a:rPr>
              <a:t> le </a:t>
            </a:r>
            <a:r>
              <a:rPr lang="en-US" dirty="0" err="1">
                <a:latin typeface="Times New Roman"/>
                <a:ea typeface="Times New Roman"/>
              </a:rPr>
              <a:t>jeu</a:t>
            </a:r>
            <a:r>
              <a:rPr lang="en-US" dirty="0">
                <a:latin typeface="Times New Roman"/>
                <a:ea typeface="Times New Roman"/>
              </a:rPr>
              <a:t> </a:t>
            </a:r>
            <a:r>
              <a:rPr lang="en-US" dirty="0" err="1">
                <a:latin typeface="Times New Roman"/>
                <a:ea typeface="Times New Roman"/>
              </a:rPr>
              <a:t>ou</a:t>
            </a:r>
            <a:r>
              <a:rPr lang="en-US" dirty="0">
                <a:latin typeface="Times New Roman"/>
                <a:ea typeface="Times New Roman"/>
              </a:rPr>
              <a:t> pour </a:t>
            </a:r>
            <a:r>
              <a:rPr lang="en-US" dirty="0" err="1">
                <a:latin typeface="Times New Roman"/>
                <a:ea typeface="Times New Roman"/>
              </a:rPr>
              <a:t>avoir</a:t>
            </a:r>
            <a:r>
              <a:rPr lang="en-US" dirty="0">
                <a:latin typeface="Times New Roman"/>
                <a:ea typeface="Times New Roman"/>
              </a:rPr>
              <a:t> plus de </a:t>
            </a:r>
            <a:r>
              <a:rPr lang="en-US" dirty="0" err="1">
                <a:latin typeface="Times New Roman"/>
                <a:ea typeface="Times New Roman"/>
              </a:rPr>
              <a:t>fonctionnalités</a:t>
            </a:r>
            <a:r>
              <a:rPr lang="en-US" dirty="0">
                <a:latin typeface="Times New Roman"/>
                <a:ea typeface="Times New Roman"/>
              </a:rPr>
              <a:t> </a:t>
            </a:r>
            <a:r>
              <a:rPr lang="en-US" dirty="0" err="1">
                <a:latin typeface="Times New Roman"/>
                <a:ea typeface="Times New Roman"/>
              </a:rPr>
              <a:t>sur</a:t>
            </a:r>
            <a:r>
              <a:rPr lang="en-US" dirty="0">
                <a:latin typeface="Times New Roman"/>
                <a:ea typeface="Times New Roman"/>
              </a:rPr>
              <a:t> </a:t>
            </a:r>
            <a:r>
              <a:rPr lang="en-US" dirty="0" err="1">
                <a:latin typeface="Times New Roman"/>
                <a:ea typeface="Times New Roman"/>
              </a:rPr>
              <a:t>l’application</a:t>
            </a:r>
            <a:r>
              <a:rPr lang="en-US" dirty="0">
                <a:latin typeface="Times New Roman"/>
                <a:ea typeface="Times New Roman"/>
              </a:rPr>
              <a:t>, </a:t>
            </a:r>
            <a:r>
              <a:rPr lang="en-US" dirty="0" err="1">
                <a:latin typeface="Times New Roman"/>
                <a:ea typeface="Times New Roman"/>
              </a:rPr>
              <a:t>il</a:t>
            </a:r>
            <a:r>
              <a:rPr lang="en-US" dirty="0">
                <a:latin typeface="Times New Roman"/>
                <a:ea typeface="Times New Roman"/>
              </a:rPr>
              <a:t> </a:t>
            </a:r>
            <a:r>
              <a:rPr lang="en-US" dirty="0" err="1">
                <a:latin typeface="Times New Roman"/>
                <a:ea typeface="Times New Roman"/>
              </a:rPr>
              <a:t>faut</a:t>
            </a:r>
            <a:r>
              <a:rPr lang="en-US" dirty="0">
                <a:latin typeface="Times New Roman"/>
                <a:ea typeface="Times New Roman"/>
              </a:rPr>
              <a:t> passer à la </a:t>
            </a:r>
            <a:r>
              <a:rPr lang="en-US" dirty="0" err="1">
                <a:latin typeface="Times New Roman"/>
                <a:ea typeface="Times New Roman"/>
              </a:rPr>
              <a:t>caisse</a:t>
            </a:r>
            <a:r>
              <a:rPr lang="en-US" dirty="0">
                <a:latin typeface="Times New Roman"/>
                <a:ea typeface="Times New Roman"/>
              </a:rPr>
              <a:t>.</a:t>
            </a:r>
          </a:p>
          <a:p>
            <a:r>
              <a:rPr lang="en-US" dirty="0">
                <a:latin typeface="Times New Roman"/>
                <a:ea typeface="Times New Roman"/>
              </a:rPr>
              <a:t>Il y a </a:t>
            </a:r>
            <a:r>
              <a:rPr lang="en-US" dirty="0" err="1">
                <a:latin typeface="Times New Roman"/>
                <a:ea typeface="Times New Roman"/>
              </a:rPr>
              <a:t>aussi</a:t>
            </a:r>
            <a:r>
              <a:rPr lang="en-US" dirty="0">
                <a:latin typeface="Times New Roman"/>
                <a:ea typeface="Times New Roman"/>
              </a:rPr>
              <a:t> </a:t>
            </a:r>
            <a:r>
              <a:rPr lang="en-US" dirty="0" err="1">
                <a:latin typeface="Times New Roman"/>
                <a:ea typeface="Times New Roman"/>
              </a:rPr>
              <a:t>toutes</a:t>
            </a:r>
            <a:r>
              <a:rPr lang="en-US" dirty="0">
                <a:latin typeface="Times New Roman"/>
                <a:ea typeface="Times New Roman"/>
              </a:rPr>
              <a:t> les conditions </a:t>
            </a:r>
            <a:r>
              <a:rPr lang="en-US" dirty="0" err="1">
                <a:latin typeface="Times New Roman"/>
                <a:ea typeface="Times New Roman"/>
              </a:rPr>
              <a:t>générales</a:t>
            </a:r>
            <a:r>
              <a:rPr lang="en-US" dirty="0">
                <a:latin typeface="Times New Roman"/>
                <a:ea typeface="Times New Roman"/>
              </a:rPr>
              <a:t> </a:t>
            </a:r>
            <a:r>
              <a:rPr lang="en-US" dirty="0" err="1">
                <a:latin typeface="Times New Roman"/>
                <a:ea typeface="Times New Roman"/>
              </a:rPr>
              <a:t>que</a:t>
            </a:r>
            <a:r>
              <a:rPr lang="en-US" dirty="0">
                <a:latin typeface="Times New Roman"/>
                <a:ea typeface="Times New Roman"/>
              </a:rPr>
              <a:t> </a:t>
            </a:r>
            <a:r>
              <a:rPr lang="en-US" dirty="0" err="1" smtClean="0">
                <a:latin typeface="Times New Roman"/>
                <a:ea typeface="Times New Roman"/>
              </a:rPr>
              <a:t>personne</a:t>
            </a:r>
            <a:r>
              <a:rPr lang="en-US" dirty="0" smtClean="0">
                <a:latin typeface="Times New Roman"/>
                <a:ea typeface="Times New Roman"/>
              </a:rPr>
              <a:t> </a:t>
            </a:r>
            <a:r>
              <a:rPr lang="en-US" dirty="0">
                <a:latin typeface="Times New Roman"/>
                <a:ea typeface="Times New Roman"/>
              </a:rPr>
              <a:t>ne </a:t>
            </a:r>
            <a:r>
              <a:rPr lang="en-US" dirty="0" smtClean="0">
                <a:latin typeface="Times New Roman"/>
                <a:ea typeface="Times New Roman"/>
              </a:rPr>
              <a:t>lit </a:t>
            </a:r>
            <a:r>
              <a:rPr lang="en-US" dirty="0">
                <a:latin typeface="Times New Roman"/>
                <a:ea typeface="Times New Roman"/>
              </a:rPr>
              <a:t>et </a:t>
            </a:r>
            <a:r>
              <a:rPr lang="en-US" dirty="0" err="1">
                <a:latin typeface="Times New Roman"/>
                <a:ea typeface="Times New Roman"/>
              </a:rPr>
              <a:t>qu’on</a:t>
            </a:r>
            <a:r>
              <a:rPr lang="en-US" dirty="0">
                <a:latin typeface="Times New Roman"/>
                <a:ea typeface="Times New Roman"/>
              </a:rPr>
              <a:t> </a:t>
            </a:r>
            <a:r>
              <a:rPr lang="en-US" dirty="0" err="1">
                <a:latin typeface="Times New Roman"/>
                <a:ea typeface="Times New Roman"/>
              </a:rPr>
              <a:t>accepte</a:t>
            </a:r>
            <a:r>
              <a:rPr lang="en-US" dirty="0">
                <a:latin typeface="Times New Roman"/>
                <a:ea typeface="Times New Roman"/>
              </a:rPr>
              <a:t>. Et </a:t>
            </a:r>
            <a:r>
              <a:rPr lang="en-US" dirty="0" err="1">
                <a:latin typeface="Times New Roman"/>
                <a:ea typeface="Times New Roman"/>
              </a:rPr>
              <a:t>là</a:t>
            </a:r>
            <a:r>
              <a:rPr lang="en-US" dirty="0">
                <a:latin typeface="Times New Roman"/>
                <a:ea typeface="Times New Roman"/>
              </a:rPr>
              <a:t> </a:t>
            </a:r>
            <a:r>
              <a:rPr lang="en-US" dirty="0" err="1">
                <a:latin typeface="Times New Roman"/>
                <a:ea typeface="Times New Roman"/>
              </a:rPr>
              <a:t>il</a:t>
            </a:r>
            <a:r>
              <a:rPr lang="en-US" dirty="0">
                <a:latin typeface="Times New Roman"/>
                <a:ea typeface="Times New Roman"/>
              </a:rPr>
              <a:t> y a un </a:t>
            </a:r>
            <a:r>
              <a:rPr lang="en-US" dirty="0" err="1">
                <a:latin typeface="Times New Roman"/>
                <a:ea typeface="Times New Roman"/>
              </a:rPr>
              <a:t>risque</a:t>
            </a:r>
            <a:r>
              <a:rPr lang="en-US" dirty="0">
                <a:latin typeface="Times New Roman"/>
                <a:ea typeface="Times New Roman"/>
              </a:rPr>
              <a:t> </a:t>
            </a:r>
            <a:r>
              <a:rPr lang="en-US" dirty="0" smtClean="0">
                <a:latin typeface="Times New Roman"/>
                <a:ea typeface="Times New Roman"/>
              </a:rPr>
              <a:t>de</a:t>
            </a:r>
            <a:r>
              <a:rPr lang="en-US" baseline="0" dirty="0" smtClean="0">
                <a:latin typeface="Times New Roman"/>
                <a:ea typeface="Times New Roman"/>
              </a:rPr>
              <a:t> </a:t>
            </a:r>
            <a:r>
              <a:rPr lang="en-US" dirty="0" err="1" smtClean="0">
                <a:latin typeface="Times New Roman"/>
                <a:ea typeface="Times New Roman"/>
              </a:rPr>
              <a:t>conclure</a:t>
            </a:r>
            <a:r>
              <a:rPr lang="en-US" dirty="0" smtClean="0">
                <a:latin typeface="Times New Roman"/>
                <a:ea typeface="Times New Roman"/>
              </a:rPr>
              <a:t> </a:t>
            </a:r>
            <a:r>
              <a:rPr lang="en-US" dirty="0">
                <a:latin typeface="Times New Roman"/>
                <a:ea typeface="Times New Roman"/>
              </a:rPr>
              <a:t>sans </a:t>
            </a:r>
            <a:r>
              <a:rPr lang="en-US" dirty="0" err="1">
                <a:latin typeface="Times New Roman"/>
                <a:ea typeface="Times New Roman"/>
              </a:rPr>
              <a:t>s’en</a:t>
            </a:r>
            <a:r>
              <a:rPr lang="en-US" dirty="0">
                <a:latin typeface="Times New Roman"/>
                <a:ea typeface="Times New Roman"/>
              </a:rPr>
              <a:t> </a:t>
            </a:r>
            <a:r>
              <a:rPr lang="en-US" dirty="0" err="1">
                <a:latin typeface="Times New Roman"/>
                <a:ea typeface="Times New Roman"/>
              </a:rPr>
              <a:t>rendre</a:t>
            </a:r>
            <a:r>
              <a:rPr lang="en-US" dirty="0">
                <a:latin typeface="Times New Roman"/>
                <a:ea typeface="Times New Roman"/>
              </a:rPr>
              <a:t> </a:t>
            </a:r>
            <a:r>
              <a:rPr lang="en-US" dirty="0" err="1">
                <a:latin typeface="Times New Roman"/>
                <a:ea typeface="Times New Roman"/>
              </a:rPr>
              <a:t>compte</a:t>
            </a:r>
            <a:r>
              <a:rPr lang="en-US" dirty="0">
                <a:latin typeface="Times New Roman"/>
                <a:ea typeface="Times New Roman"/>
              </a:rPr>
              <a:t> des </a:t>
            </a:r>
            <a:r>
              <a:rPr lang="en-US" dirty="0" err="1">
                <a:latin typeface="Times New Roman"/>
                <a:ea typeface="Times New Roman"/>
              </a:rPr>
              <a:t>abonnements</a:t>
            </a:r>
            <a:r>
              <a:rPr lang="en-US" dirty="0">
                <a:latin typeface="Times New Roman"/>
                <a:ea typeface="Times New Roman"/>
              </a:rPr>
              <a:t> </a:t>
            </a:r>
            <a:r>
              <a:rPr lang="en-US" dirty="0" err="1">
                <a:latin typeface="Times New Roman"/>
                <a:ea typeface="Times New Roman"/>
              </a:rPr>
              <a:t>payants</a:t>
            </a:r>
            <a:r>
              <a:rPr lang="en-US" dirty="0">
                <a:latin typeface="Times New Roman"/>
                <a:ea typeface="Times New Roman"/>
              </a:rPr>
              <a:t>.</a:t>
            </a:r>
          </a:p>
          <a:p>
            <a:r>
              <a:rPr lang="en-US" b="1" dirty="0" err="1">
                <a:latin typeface="Times New Roman"/>
                <a:ea typeface="Times New Roman"/>
              </a:rPr>
              <a:t>Conseil</a:t>
            </a:r>
            <a:r>
              <a:rPr lang="en-US" b="1" dirty="0">
                <a:latin typeface="Times New Roman"/>
                <a:ea typeface="Times New Roman"/>
              </a:rPr>
              <a:t>: </a:t>
            </a:r>
            <a:r>
              <a:rPr lang="en-US" dirty="0" err="1">
                <a:latin typeface="Times New Roman"/>
                <a:ea typeface="Times New Roman"/>
              </a:rPr>
              <a:t>Apprenez</a:t>
            </a:r>
            <a:r>
              <a:rPr lang="en-US" dirty="0">
                <a:latin typeface="Times New Roman"/>
                <a:ea typeface="Times New Roman"/>
              </a:rPr>
              <a:t> à </a:t>
            </a:r>
            <a:r>
              <a:rPr lang="en-US" dirty="0" err="1">
                <a:latin typeface="Times New Roman"/>
                <a:ea typeface="Times New Roman"/>
              </a:rPr>
              <a:t>vos</a:t>
            </a:r>
            <a:r>
              <a:rPr lang="en-US" dirty="0">
                <a:latin typeface="Times New Roman"/>
                <a:ea typeface="Times New Roman"/>
              </a:rPr>
              <a:t> </a:t>
            </a:r>
            <a:r>
              <a:rPr lang="en-US" dirty="0" err="1">
                <a:latin typeface="Times New Roman"/>
                <a:ea typeface="Times New Roman"/>
              </a:rPr>
              <a:t>enfants</a:t>
            </a:r>
            <a:r>
              <a:rPr lang="en-US" dirty="0">
                <a:latin typeface="Times New Roman"/>
                <a:ea typeface="Times New Roman"/>
              </a:rPr>
              <a:t> à ne pas </a:t>
            </a:r>
            <a:r>
              <a:rPr lang="en-US" dirty="0" err="1">
                <a:latin typeface="Times New Roman"/>
                <a:ea typeface="Times New Roman"/>
              </a:rPr>
              <a:t>cliquer</a:t>
            </a:r>
            <a:r>
              <a:rPr lang="en-US" dirty="0">
                <a:latin typeface="Times New Roman"/>
                <a:ea typeface="Times New Roman"/>
              </a:rPr>
              <a:t> </a:t>
            </a:r>
            <a:r>
              <a:rPr lang="en-US" dirty="0" err="1">
                <a:latin typeface="Times New Roman"/>
                <a:ea typeface="Times New Roman"/>
              </a:rPr>
              <a:t>n’importe</a:t>
            </a:r>
            <a:r>
              <a:rPr lang="en-US" dirty="0">
                <a:latin typeface="Times New Roman"/>
                <a:ea typeface="Times New Roman"/>
              </a:rPr>
              <a:t> </a:t>
            </a:r>
            <a:r>
              <a:rPr lang="en-US" dirty="0" err="1">
                <a:latin typeface="Times New Roman"/>
                <a:ea typeface="Times New Roman"/>
              </a:rPr>
              <a:t>où</a:t>
            </a:r>
            <a:r>
              <a:rPr lang="en-US" dirty="0">
                <a:latin typeface="Times New Roman"/>
                <a:ea typeface="Times New Roman"/>
              </a:rPr>
              <a:t> </a:t>
            </a:r>
            <a:r>
              <a:rPr lang="en-US" dirty="0" err="1">
                <a:latin typeface="Times New Roman"/>
                <a:ea typeface="Times New Roman"/>
              </a:rPr>
              <a:t>s’en</a:t>
            </a:r>
            <a:r>
              <a:rPr lang="en-US" dirty="0">
                <a:latin typeface="Times New Roman"/>
                <a:ea typeface="Times New Roman"/>
              </a:rPr>
              <a:t> </a:t>
            </a:r>
            <a:r>
              <a:rPr lang="en-US" dirty="0" err="1">
                <a:latin typeface="Times New Roman"/>
                <a:ea typeface="Times New Roman"/>
              </a:rPr>
              <a:t>comprendre</a:t>
            </a:r>
            <a:r>
              <a:rPr lang="en-US" dirty="0">
                <a:latin typeface="Times New Roman"/>
                <a:ea typeface="Times New Roman"/>
              </a:rPr>
              <a:t> </a:t>
            </a:r>
            <a:r>
              <a:rPr lang="en-US" dirty="0" err="1">
                <a:latin typeface="Times New Roman"/>
                <a:ea typeface="Times New Roman"/>
              </a:rPr>
              <a:t>ce</a:t>
            </a:r>
            <a:r>
              <a:rPr lang="en-US" dirty="0">
                <a:latin typeface="Times New Roman"/>
                <a:ea typeface="Times New Roman"/>
              </a:rPr>
              <a:t> </a:t>
            </a:r>
            <a:r>
              <a:rPr lang="en-US" dirty="0" err="1">
                <a:latin typeface="Times New Roman"/>
                <a:ea typeface="Times New Roman"/>
              </a:rPr>
              <a:t>que</a:t>
            </a:r>
            <a:r>
              <a:rPr lang="en-US" dirty="0">
                <a:latin typeface="Times New Roman"/>
                <a:ea typeface="Times New Roman"/>
              </a:rPr>
              <a:t> </a:t>
            </a:r>
            <a:r>
              <a:rPr lang="en-US" dirty="0" err="1">
                <a:latin typeface="Times New Roman"/>
                <a:ea typeface="Times New Roman"/>
              </a:rPr>
              <a:t>cela</a:t>
            </a:r>
            <a:r>
              <a:rPr lang="en-US" dirty="0">
                <a:latin typeface="Times New Roman"/>
                <a:ea typeface="Times New Roman"/>
              </a:rPr>
              <a:t> </a:t>
            </a:r>
            <a:r>
              <a:rPr lang="en-US" dirty="0" err="1">
                <a:latin typeface="Times New Roman"/>
                <a:ea typeface="Times New Roman"/>
              </a:rPr>
              <a:t>implique</a:t>
            </a:r>
            <a:r>
              <a:rPr lang="en-US" dirty="0">
                <a:latin typeface="Times New Roman"/>
                <a:ea typeface="Times New Roman"/>
              </a:rPr>
              <a:t>.</a:t>
            </a:r>
          </a:p>
          <a:p>
            <a:endParaRPr lang="en-US" dirty="0">
              <a:latin typeface="Times New Roman"/>
              <a:ea typeface="Times New Roman"/>
            </a:endParaRPr>
          </a:p>
          <a:p>
            <a:r>
              <a:rPr lang="en-US" dirty="0">
                <a:latin typeface="Times New Roman"/>
                <a:ea typeface="Times New Roman"/>
              </a:rPr>
              <a:t>	</a:t>
            </a:r>
          </a:p>
          <a:p>
            <a:pPr marL="453634" lvl="1"/>
            <a:endParaRPr lang="en-US" dirty="0">
              <a:latin typeface="Times New Roman"/>
              <a:ea typeface="Times New Roman"/>
            </a:endParaRPr>
          </a:p>
          <a:p>
            <a:pPr marL="453634" lvl="1"/>
            <a:endParaRPr lang="en-US" dirty="0">
              <a:latin typeface="Times New Roman"/>
              <a:ea typeface="Times New Roman"/>
            </a:endParaRPr>
          </a:p>
        </p:txBody>
      </p:sp>
    </p:spTree>
    <p:extLst>
      <p:ext uri="{BB962C8B-B14F-4D97-AF65-F5344CB8AC3E}">
        <p14:creationId xmlns:p14="http://schemas.microsoft.com/office/powerpoint/2010/main" val="3815478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De nos jours, les médias numériques sont indissociables de la vie des enfants et des jeunes. Dans le meilleur des cas, ils enrichissent leur univers, leur offrent de nouvelles opportunités et des expériences multiples. Mais pour cela, enfants et adolescents doivent acquérir des compétences médiatiques qui leur permettent d’utiliser les nouveaux outils de manière profitable, créative, constructive, critique et responsable. Le bonheur et l’ingéniosité des enfants ne dépendent pas seulement de l’usage qu’ils font des médias, mais aussi de leur façon de gérer leur temps à l’école et d’occuper leurs loisirs. Il doivent pouvoir faire un maximum d’expériences en dehors de l’univers numérique</a:t>
            </a:r>
            <a:endParaRPr lang="en-US" dirty="0"/>
          </a:p>
        </p:txBody>
      </p:sp>
    </p:spTree>
    <p:extLst>
      <p:ext uri="{BB962C8B-B14F-4D97-AF65-F5344CB8AC3E}">
        <p14:creationId xmlns:p14="http://schemas.microsoft.com/office/powerpoint/2010/main" val="1139846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Les enfants se révèlent bien souvent plus doué dans l’utilisation des médias numériques que leurs parents. Mais s’ils maîtrisent</a:t>
            </a:r>
            <a:r>
              <a:rPr lang="fr-CH" baseline="0" dirty="0" smtClean="0"/>
              <a:t> la technique,  cela ne garantit pas qu’ils l’utilisent de manière responsable. Les parents ont encore une bonne longueur d’avance sur cet aspect et en les accompagnant dans la découverte des médias ils peuvent les aider à adopter une attitude critique, à identifier les risques et leur donner des pistes pour s’en prémunir.</a:t>
            </a:r>
          </a:p>
          <a:p>
            <a:endParaRPr lang="fr-CH" dirty="0" smtClean="0"/>
          </a:p>
          <a:p>
            <a:pPr marL="226817" indent="-226817">
              <a:buAutoNum type="arabicPeriod"/>
            </a:pPr>
            <a:r>
              <a:rPr lang="fr-CH" baseline="0" dirty="0" smtClean="0"/>
              <a:t>Dans l’idéal dans la pièce commune. Parce qu’ainsi ils ne s’isolent pas. Contre ex. laisser le </a:t>
            </a:r>
            <a:r>
              <a:rPr lang="fr-CH" baseline="0" dirty="0" err="1" smtClean="0"/>
              <a:t>natel</a:t>
            </a:r>
            <a:r>
              <a:rPr lang="fr-CH" baseline="0" dirty="0" smtClean="0"/>
              <a:t> à son enfant comme </a:t>
            </a:r>
            <a:r>
              <a:rPr lang="fr-CH" baseline="0" dirty="0" err="1" smtClean="0"/>
              <a:t>réveil-matin</a:t>
            </a:r>
            <a:r>
              <a:rPr lang="fr-CH" baseline="0" dirty="0" smtClean="0"/>
              <a:t>. Les enfants ont besoin de 10 à 11h de sommeil. Ce temps de repos est cruciale pour le développement de l’enfant. Si l’enfant dort bien c’est déjà bien des soucis en moins!</a:t>
            </a:r>
            <a:endParaRPr lang="fr-CH" baseline="0" dirty="0" smtClean="0"/>
          </a:p>
          <a:p>
            <a:pPr marL="226817" indent="-226817">
              <a:buAutoNum type="arabicPeriod"/>
            </a:pPr>
            <a:r>
              <a:rPr lang="fr-CH" baseline="0" dirty="0" smtClean="0"/>
              <a:t>Chaque famille peut décider du temps qu’elle pense être raisonnable à l’utilisation des médias. Elle peut faire une charte d’utilisation. Par ex. chez moi il y a un programme multimédia pour mon fils</a:t>
            </a:r>
            <a:r>
              <a:rPr lang="fr-CH" baseline="0" dirty="0" smtClean="0"/>
              <a:t>.</a:t>
            </a:r>
          </a:p>
          <a:p>
            <a:pPr marL="226817" indent="-226817">
              <a:buAutoNum type="arabicPeriod"/>
            </a:pPr>
            <a:r>
              <a:rPr lang="fr-CH" baseline="0" dirty="0" smtClean="0"/>
              <a:t>Utile mais pas garanti, ne remplace pas un dialogue avec eux.</a:t>
            </a:r>
            <a:endParaRPr lang="fr-CH" baseline="0" dirty="0" smtClean="0"/>
          </a:p>
          <a:p>
            <a:pPr marL="226817" indent="-226817">
              <a:buAutoNum type="arabicPeriod"/>
            </a:pPr>
            <a:r>
              <a:rPr lang="fr-CH" baseline="0" dirty="0" smtClean="0"/>
              <a:t>Essentiel. Ainsi vous voyez pourquoi c’est important pour eux, ce qu’ils y font, pourquoi ils aiment cela et vous pouvez évaluer le risque.</a:t>
            </a:r>
            <a:r>
              <a:rPr lang="fr-FR" dirty="0" smtClean="0"/>
              <a:t> Laissez-le être l’expert, il va</a:t>
            </a:r>
            <a:r>
              <a:rPr lang="fr-FR" baseline="0" dirty="0" smtClean="0"/>
              <a:t> vous montrer et questionnez-le.</a:t>
            </a:r>
            <a:endParaRPr lang="fr-FR" dirty="0" smtClean="0"/>
          </a:p>
          <a:p>
            <a:pPr marL="453634" indent="-365427">
              <a:buClr>
                <a:schemeClr val="dk1"/>
              </a:buClr>
              <a:buSzPct val="166666"/>
              <a:buFont typeface="Arial"/>
              <a:buChar char="•"/>
            </a:pPr>
            <a:r>
              <a:rPr lang="fr-FR" dirty="0" smtClean="0"/>
              <a:t>« Peux-tu me faire voir tes sites préférés? »</a:t>
            </a:r>
          </a:p>
          <a:p>
            <a:pPr marL="453634" indent="-365427">
              <a:buSzPct val="166666"/>
              <a:buFont typeface="Arial"/>
              <a:buChar char="•"/>
            </a:pPr>
            <a:r>
              <a:rPr lang="fr-FR" dirty="0" smtClean="0"/>
              <a:t>« Qu’est-ce qui te plaît sur ce site / dans ce jeu? »</a:t>
            </a:r>
          </a:p>
          <a:p>
            <a:pPr marL="453634" indent="-365427">
              <a:buClr>
                <a:schemeClr val="dk1"/>
              </a:buClr>
              <a:buSzPct val="166666"/>
              <a:buFont typeface="Arial"/>
              <a:buChar char="•"/>
            </a:pPr>
            <a:r>
              <a:rPr lang="fr-FR" dirty="0" smtClean="0"/>
              <a:t>« Peux-tu m’expliquer comment ça marche? »</a:t>
            </a:r>
          </a:p>
          <a:p>
            <a:pPr marL="453634" indent="-365427">
              <a:buClr>
                <a:schemeClr val="dk1"/>
              </a:buClr>
              <a:buSzPct val="166666"/>
              <a:buFont typeface="Arial"/>
              <a:buChar char="•"/>
            </a:pPr>
            <a:r>
              <a:rPr lang="fr-FR" dirty="0" smtClean="0"/>
              <a:t>« As-tu aussi fait de mauvaises expériences? »</a:t>
            </a:r>
          </a:p>
          <a:p>
            <a:pPr marL="226817" indent="-226817">
              <a:buAutoNum type="arabicPeriod"/>
            </a:pPr>
            <a:endParaRPr lang="fr-CH" baseline="0" dirty="0" smtClean="0"/>
          </a:p>
          <a:p>
            <a:pPr marL="226817" indent="-226817">
              <a:buAutoNum type="arabicPeriod"/>
            </a:pPr>
            <a:endParaRPr lang="fr-CH" dirty="0"/>
          </a:p>
        </p:txBody>
      </p:sp>
    </p:spTree>
    <p:extLst>
      <p:ext uri="{BB962C8B-B14F-4D97-AF65-F5344CB8AC3E}">
        <p14:creationId xmlns:p14="http://schemas.microsoft.com/office/powerpoint/2010/main" val="196654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baseline="0" dirty="0" smtClean="0"/>
              <a:t>5. La loi (diapo suivante)</a:t>
            </a:r>
          </a:p>
          <a:p>
            <a:r>
              <a:rPr lang="fr-CH" baseline="0" dirty="0" smtClean="0"/>
              <a:t>6. /</a:t>
            </a:r>
          </a:p>
          <a:p>
            <a:r>
              <a:rPr lang="fr-CH" baseline="0" dirty="0" smtClean="0"/>
              <a:t>7. /</a:t>
            </a:r>
          </a:p>
          <a:p>
            <a:r>
              <a:rPr lang="fr-CH" baseline="0" dirty="0" smtClean="0"/>
              <a:t>8./ Etablir ou soigner une relation de confiance, avec de l’empathie, sans engueuler…</a:t>
            </a:r>
          </a:p>
          <a:p>
            <a:pPr marL="453634" indent="-365427">
              <a:buSzPct val="166666"/>
              <a:buFont typeface="Arial"/>
              <a:buChar char="•"/>
            </a:pPr>
            <a:r>
              <a:rPr lang="fr-FR" dirty="0" smtClean="0"/>
              <a:t>« Je suis là pour toi. »</a:t>
            </a:r>
          </a:p>
          <a:p>
            <a:pPr marL="453634" indent="-365427">
              <a:buClr>
                <a:schemeClr val="dk1"/>
              </a:buClr>
              <a:buSzPct val="166666"/>
              <a:buFont typeface="Arial"/>
              <a:buChar char="•"/>
            </a:pPr>
            <a:r>
              <a:rPr lang="fr-FR" dirty="0" smtClean="0"/>
              <a:t>« S’il arrive quoi que ce soit, viens m’en parler. »</a:t>
            </a:r>
          </a:p>
          <a:p>
            <a:pPr marL="453634" indent="-365427">
              <a:buClr>
                <a:schemeClr val="dk1"/>
              </a:buClr>
              <a:buSzPct val="166666"/>
              <a:buFont typeface="Arial"/>
              <a:buChar char="•"/>
            </a:pPr>
            <a:r>
              <a:rPr lang="fr-FR" dirty="0" smtClean="0"/>
              <a:t>« Ensemble, nous trouverons des solutions. »</a:t>
            </a:r>
          </a:p>
          <a:p>
            <a:pPr marL="453634" indent="-365427">
              <a:buClr>
                <a:schemeClr val="dk1"/>
              </a:buClr>
              <a:buSzPct val="166666"/>
              <a:buFont typeface="Arial"/>
              <a:buChar char="•"/>
            </a:pPr>
            <a:r>
              <a:rPr lang="fr-FR" dirty="0" smtClean="0"/>
              <a:t>« On apprend toujours quelque chose des difficultés. »</a:t>
            </a:r>
          </a:p>
          <a:p>
            <a:pPr marL="226817" indent="-226817">
              <a:buAutoNum type="arabicPeriod"/>
            </a:pPr>
            <a:endParaRPr lang="fr-CH" baseline="0" dirty="0" smtClean="0"/>
          </a:p>
        </p:txBody>
      </p:sp>
    </p:spTree>
    <p:extLst>
      <p:ext uri="{BB962C8B-B14F-4D97-AF65-F5344CB8AC3E}">
        <p14:creationId xmlns:p14="http://schemas.microsoft.com/office/powerpoint/2010/main" val="196654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226817" indent="-226817">
              <a:buAutoNum type="arabicPeriod"/>
            </a:pPr>
            <a:r>
              <a:rPr lang="fr-CH" dirty="0"/>
              <a:t>En Suisse, le téléchargement de contenus protégés par les droits d’auteur est en principe légal (ce qui n’est pas le cas dans les pays voisins), mais leur diffusion (et notamment l’</a:t>
            </a:r>
            <a:r>
              <a:rPr lang="fr-CH" i="1" dirty="0" err="1"/>
              <a:t>upload</a:t>
            </a:r>
            <a:r>
              <a:rPr lang="fr-CH" dirty="0"/>
              <a:t>) est interdite. Télécharger de la musique via un réseau P2P n’est pas légal parce que c’est un partage de données entre plusieurs ordinateurs. Et donc il y la mise à </a:t>
            </a:r>
            <a:r>
              <a:rPr lang="fr-CH" dirty="0" err="1"/>
              <a:t>dispo</a:t>
            </a:r>
            <a:r>
              <a:rPr lang="fr-CH" dirty="0"/>
              <a:t> de </a:t>
            </a:r>
            <a:r>
              <a:rPr lang="fr-CH" dirty="0" smtClean="0"/>
              <a:t>vos </a:t>
            </a:r>
            <a:r>
              <a:rPr lang="fr-CH" dirty="0"/>
              <a:t>données.</a:t>
            </a:r>
          </a:p>
          <a:p>
            <a:pPr marL="226817" indent="-226817">
              <a:buAutoNum type="arabicPeriod"/>
            </a:pPr>
            <a:r>
              <a:rPr lang="fr-CH" dirty="0"/>
              <a:t>Plagiat, pour faire les devoirs, notamment…</a:t>
            </a:r>
          </a:p>
          <a:p>
            <a:pPr marL="226817" indent="-226817">
              <a:buAutoNum type="arabicPeriod"/>
            </a:pPr>
            <a:r>
              <a:rPr lang="fr-CH" dirty="0"/>
              <a:t>/</a:t>
            </a:r>
          </a:p>
          <a:p>
            <a:pPr marL="226817" indent="-226817">
              <a:buAutoNum type="arabicPeriod"/>
            </a:pPr>
            <a:r>
              <a:rPr lang="fr-CH" dirty="0"/>
              <a:t>/</a:t>
            </a:r>
          </a:p>
          <a:p>
            <a:pPr marL="226817" indent="-226817" defTabSz="907268">
              <a:buFontTx/>
              <a:buAutoNum type="arabicPeriod"/>
              <a:defRPr/>
            </a:pPr>
            <a:r>
              <a:rPr lang="fr-CH" dirty="0"/>
              <a:t>En lien avec le </a:t>
            </a:r>
            <a:r>
              <a:rPr lang="fr-CH" dirty="0" err="1"/>
              <a:t>cyberharcèlement</a:t>
            </a:r>
            <a:r>
              <a:rPr lang="fr-CH" dirty="0"/>
              <a:t>: le chantage et la contrainte sont des délits officiels, ce qui signifie que la police ouvre une enquête dès qu’elle en a connaissance. Tous les autres délits sont poursuivis sur plainte : il faut donc que les victimes (ou, pour les mineurs, leur représentant légal) portent plainte.</a:t>
            </a:r>
            <a:endParaRPr lang="en-US" dirty="0"/>
          </a:p>
          <a:p>
            <a:pPr marL="226817" indent="-226817">
              <a:buAutoNum type="arabicPeriod"/>
            </a:pPr>
            <a:endParaRPr lang="fr-CH" dirty="0"/>
          </a:p>
          <a:p>
            <a:pPr marL="226817" indent="-226817">
              <a:buAutoNum type="arabicPeriod"/>
            </a:pPr>
            <a:endParaRPr lang="en-US" dirty="0"/>
          </a:p>
          <a:p>
            <a:endParaRPr lang="fr-CH" dirty="0"/>
          </a:p>
        </p:txBody>
      </p:sp>
    </p:spTree>
    <p:extLst>
      <p:ext uri="{BB962C8B-B14F-4D97-AF65-F5344CB8AC3E}">
        <p14:creationId xmlns:p14="http://schemas.microsoft.com/office/powerpoint/2010/main" val="2850910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453634" indent="-365427">
              <a:buClr>
                <a:schemeClr val="dk1"/>
              </a:buClr>
              <a:buSzPct val="166666"/>
              <a:buFont typeface="Arial"/>
              <a:buChar char="•"/>
            </a:pPr>
            <a:r>
              <a:rPr lang="fr-CH" dirty="0" smtClean="0"/>
              <a:t>11.</a:t>
            </a:r>
            <a:r>
              <a:rPr lang="fr-CH" baseline="0" dirty="0" smtClean="0"/>
              <a:t>  Dialoguer avec l’enfant</a:t>
            </a:r>
          </a:p>
          <a:p>
            <a:pPr marL="453634" indent="-365427">
              <a:buClr>
                <a:schemeClr val="dk1"/>
              </a:buClr>
              <a:buSzPct val="166666"/>
              <a:buFont typeface="Arial"/>
              <a:buChar char="•"/>
            </a:pPr>
            <a:r>
              <a:rPr lang="fr-FR" dirty="0" smtClean="0"/>
              <a:t>« Ça va ? Que s’est-il passé ? »</a:t>
            </a:r>
          </a:p>
          <a:p>
            <a:pPr marL="453634" indent="-365427">
              <a:buSzPct val="166666"/>
              <a:buFont typeface="Arial"/>
              <a:buChar char="•"/>
            </a:pPr>
            <a:r>
              <a:rPr lang="fr-FR" dirty="0" smtClean="0"/>
              <a:t>« J’ai l’impression que tu… »</a:t>
            </a:r>
          </a:p>
          <a:p>
            <a:pPr marL="453634" indent="-365427">
              <a:buClr>
                <a:schemeClr val="dk1"/>
              </a:buClr>
              <a:buSzPct val="166666"/>
              <a:buFont typeface="Arial"/>
              <a:buChar char="•"/>
            </a:pPr>
            <a:r>
              <a:rPr lang="fr-FR" dirty="0" smtClean="0"/>
              <a:t>« Je me fais du souci, parce que… »</a:t>
            </a:r>
          </a:p>
          <a:p>
            <a:pPr marL="453634" indent="-365427">
              <a:buClr>
                <a:schemeClr val="dk1"/>
              </a:buClr>
              <a:buSzPct val="166666"/>
              <a:buFont typeface="Arial"/>
              <a:buChar char="•"/>
            </a:pPr>
            <a:r>
              <a:rPr lang="fr-FR" dirty="0" smtClean="0"/>
              <a:t>« </a:t>
            </a:r>
            <a:r>
              <a:rPr lang="fr-FR" dirty="0" smtClean="0">
                <a:solidFill>
                  <a:schemeClr val="tx1"/>
                </a:solidFill>
              </a:rPr>
              <a:t>Est-ce que je vois juste </a:t>
            </a:r>
            <a:r>
              <a:rPr lang="fr-FR" dirty="0" smtClean="0"/>
              <a:t>? Quelle en est la raison ? »</a:t>
            </a:r>
          </a:p>
          <a:p>
            <a:pPr marL="453634" indent="-365427">
              <a:buClr>
                <a:schemeClr val="dk1"/>
              </a:buClr>
              <a:buSzPct val="166666"/>
              <a:buFont typeface="Arial"/>
              <a:buChar char="•"/>
            </a:pPr>
            <a:r>
              <a:rPr lang="fr-FR" dirty="0" smtClean="0"/>
              <a:t>« Est-ce que je peux t’aider ? »</a:t>
            </a:r>
          </a:p>
          <a:p>
            <a:r>
              <a:rPr lang="fr-CH" dirty="0" smtClean="0"/>
              <a:t>Puis</a:t>
            </a:r>
            <a:r>
              <a:rPr lang="fr-CH" baseline="0" dirty="0" smtClean="0"/>
              <a:t> essayer de se mettre à sa place, et voir quelle solution on peut trouver ensemble</a:t>
            </a:r>
            <a:endParaRPr lang="fr-CH" dirty="0"/>
          </a:p>
        </p:txBody>
      </p:sp>
    </p:spTree>
    <p:extLst>
      <p:ext uri="{BB962C8B-B14F-4D97-AF65-F5344CB8AC3E}">
        <p14:creationId xmlns:p14="http://schemas.microsoft.com/office/powerpoint/2010/main" val="196654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4538"/>
            <a:ext cx="4960938" cy="3722687"/>
          </a:xfrm>
        </p:spPr>
      </p:sp>
      <p:sp>
        <p:nvSpPr>
          <p:cNvPr id="3" name="Notizenplatzhalter 2"/>
          <p:cNvSpPr>
            <a:spLocks noGrp="1"/>
          </p:cNvSpPr>
          <p:nvPr>
            <p:ph type="body" idx="1"/>
          </p:nvPr>
        </p:nvSpPr>
        <p:spPr/>
        <p:txBody>
          <a:bodyPr/>
          <a:lstStyle/>
          <a:p>
            <a:pPr defTabSz="907268">
              <a:defRPr/>
            </a:pPr>
            <a:r>
              <a:rPr lang="fr-CH" dirty="0"/>
              <a:t>Cette diapositive fournit les grandes lignes d’une bonne attitude générale des parents qui souhaitent soutenir leurs enfants dans leur apprentissage du monde des médias. La liste n’est pas exhaustive.</a:t>
            </a:r>
            <a:endParaRPr lang="en-US" dirty="0"/>
          </a:p>
        </p:txBody>
      </p:sp>
    </p:spTree>
    <p:extLst>
      <p:ext uri="{BB962C8B-B14F-4D97-AF65-F5344CB8AC3E}">
        <p14:creationId xmlns:p14="http://schemas.microsoft.com/office/powerpoint/2010/main" val="867988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854075" y="744538"/>
            <a:ext cx="4960938"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66910" y="4715156"/>
            <a:ext cx="5335268" cy="4466988"/>
          </a:xfrm>
          <a:prstGeom prst="rect">
            <a:avLst/>
          </a:prstGeom>
        </p:spPr>
        <p:txBody>
          <a:bodyPr lIns="90712" tIns="90712" rIns="90712" bIns="90712" anchor="t" anchorCtr="0">
            <a:noAutofit/>
          </a:bodyPr>
          <a:lstStyle/>
          <a:p>
            <a:pPr defTabSz="907268">
              <a:defRPr/>
            </a:pPr>
            <a:r>
              <a:rPr lang="en-US" dirty="0"/>
              <a:t>Netcity, </a:t>
            </a:r>
            <a:r>
              <a:rPr lang="en-US" dirty="0" err="1"/>
              <a:t>jeu</a:t>
            </a:r>
            <a:r>
              <a:rPr lang="en-US" dirty="0"/>
              <a:t> </a:t>
            </a:r>
            <a:r>
              <a:rPr lang="en-US" dirty="0" err="1"/>
              <a:t>interactif</a:t>
            </a:r>
            <a:r>
              <a:rPr lang="en-US" dirty="0"/>
              <a:t> qui </a:t>
            </a:r>
            <a:r>
              <a:rPr lang="en-US" dirty="0" err="1"/>
              <a:t>permet</a:t>
            </a:r>
            <a:r>
              <a:rPr lang="en-US" dirty="0"/>
              <a:t> aux 9-12 </a:t>
            </a:r>
            <a:r>
              <a:rPr lang="en-US" dirty="0" err="1"/>
              <a:t>ans</a:t>
            </a:r>
            <a:r>
              <a:rPr lang="en-US" dirty="0"/>
              <a:t> </a:t>
            </a:r>
            <a:r>
              <a:rPr lang="en-US" dirty="0" err="1"/>
              <a:t>d’apprendre</a:t>
            </a:r>
            <a:r>
              <a:rPr lang="en-US" dirty="0"/>
              <a:t> à se </a:t>
            </a:r>
            <a:r>
              <a:rPr lang="en-US" dirty="0" err="1"/>
              <a:t>protéger</a:t>
            </a:r>
            <a:r>
              <a:rPr lang="en-US" dirty="0"/>
              <a:t> des danger </a:t>
            </a:r>
            <a:r>
              <a:rPr lang="en-US" dirty="0" err="1"/>
              <a:t>d’internet</a:t>
            </a:r>
            <a:r>
              <a:rPr lang="en-US" dirty="0"/>
              <a:t> tout en </a:t>
            </a:r>
            <a:r>
              <a:rPr lang="en-US" dirty="0" err="1"/>
              <a:t>s’amusant</a:t>
            </a:r>
            <a:endParaRPr lang="en-US" dirty="0"/>
          </a:p>
          <a:p>
            <a:pPr defTabSz="907268">
              <a:defRPr/>
            </a:pPr>
            <a:r>
              <a:rPr lang="en-US" dirty="0" err="1"/>
              <a:t>Surferprudent</a:t>
            </a:r>
            <a:r>
              <a:rPr lang="en-US" dirty="0"/>
              <a:t>, site de </a:t>
            </a:r>
            <a:r>
              <a:rPr lang="en-US" dirty="0" err="1"/>
              <a:t>prévention</a:t>
            </a:r>
            <a:r>
              <a:rPr lang="en-US" dirty="0"/>
              <a:t> à </a:t>
            </a:r>
            <a:r>
              <a:rPr lang="en-US" dirty="0" err="1"/>
              <a:t>l’intention</a:t>
            </a:r>
            <a:r>
              <a:rPr lang="en-US" dirty="0"/>
              <a:t> des adolescents et de </a:t>
            </a:r>
            <a:r>
              <a:rPr lang="en-US" dirty="0" err="1"/>
              <a:t>leur</a:t>
            </a:r>
            <a:r>
              <a:rPr lang="en-US" dirty="0"/>
              <a:t> entourage</a:t>
            </a:r>
          </a:p>
          <a:p>
            <a:pPr defTabSz="907268">
              <a:defRPr/>
            </a:pPr>
            <a:r>
              <a:rPr lang="en-US" dirty="0"/>
              <a:t>Action Innocence, Association qui </a:t>
            </a:r>
            <a:r>
              <a:rPr lang="en-US" dirty="0" err="1"/>
              <a:t>agit</a:t>
            </a:r>
            <a:r>
              <a:rPr lang="en-US" dirty="0"/>
              <a:t> pour </a:t>
            </a:r>
            <a:r>
              <a:rPr lang="en-US" dirty="0" err="1"/>
              <a:t>une</a:t>
            </a:r>
            <a:r>
              <a:rPr lang="en-US" dirty="0"/>
              <a:t> </a:t>
            </a:r>
            <a:r>
              <a:rPr lang="en-US" dirty="0" err="1"/>
              <a:t>meilleure</a:t>
            </a:r>
            <a:r>
              <a:rPr lang="en-US" dirty="0"/>
              <a:t> protection des </a:t>
            </a:r>
            <a:r>
              <a:rPr lang="en-US" dirty="0" err="1"/>
              <a:t>enfants</a:t>
            </a:r>
            <a:r>
              <a:rPr lang="en-US" dirty="0"/>
              <a:t> et des </a:t>
            </a:r>
            <a:r>
              <a:rPr lang="en-US" dirty="0" err="1"/>
              <a:t>adolescants</a:t>
            </a:r>
            <a:r>
              <a:rPr lang="en-US" dirty="0"/>
              <a:t> </a:t>
            </a:r>
            <a:r>
              <a:rPr lang="en-US" dirty="0" err="1"/>
              <a:t>sur</a:t>
            </a:r>
            <a:r>
              <a:rPr lang="en-US" dirty="0"/>
              <a:t> le Net</a:t>
            </a:r>
          </a:p>
          <a:p>
            <a:pPr defTabSz="907268">
              <a:defRPr/>
            </a:pPr>
            <a:r>
              <a:rPr lang="en-US" dirty="0" err="1" smtClean="0"/>
              <a:t>Pegi</a:t>
            </a:r>
            <a:r>
              <a:rPr lang="en-US" dirty="0" smtClean="0"/>
              <a:t> </a:t>
            </a:r>
            <a:r>
              <a:rPr lang="en-US" dirty="0"/>
              <a:t>Info, site qui </a:t>
            </a:r>
            <a:r>
              <a:rPr lang="en-US" dirty="0" err="1"/>
              <a:t>donne</a:t>
            </a:r>
            <a:r>
              <a:rPr lang="en-US" dirty="0"/>
              <a:t> des </a:t>
            </a:r>
            <a:r>
              <a:rPr lang="en-US" dirty="0" err="1"/>
              <a:t>conseils</a:t>
            </a:r>
            <a:r>
              <a:rPr lang="en-US" dirty="0"/>
              <a:t> </a:t>
            </a:r>
            <a:r>
              <a:rPr lang="en-US" dirty="0" err="1"/>
              <a:t>d’âge</a:t>
            </a:r>
            <a:r>
              <a:rPr lang="en-US" dirty="0"/>
              <a:t> sur les </a:t>
            </a:r>
            <a:r>
              <a:rPr lang="en-US" dirty="0" err="1"/>
              <a:t>jeux</a:t>
            </a:r>
            <a:endParaRPr lang="en-US" dirty="0"/>
          </a:p>
          <a:p>
            <a:pPr defTabSz="907268">
              <a:defRPr/>
            </a:pPr>
            <a:r>
              <a:rPr lang="en-US" dirty="0" err="1"/>
              <a:t>Svv-Vidéos</a:t>
            </a:r>
            <a:r>
              <a:rPr lang="en-US" dirty="0"/>
              <a:t>, site qui </a:t>
            </a:r>
            <a:r>
              <a:rPr lang="en-US" dirty="0" err="1"/>
              <a:t>donne</a:t>
            </a:r>
            <a:r>
              <a:rPr lang="en-US" dirty="0"/>
              <a:t> des </a:t>
            </a:r>
            <a:r>
              <a:rPr lang="en-US" dirty="0" err="1"/>
              <a:t>conseils</a:t>
            </a:r>
            <a:r>
              <a:rPr lang="en-US" dirty="0"/>
              <a:t> </a:t>
            </a:r>
            <a:r>
              <a:rPr lang="en-US" dirty="0" err="1"/>
              <a:t>d’âge</a:t>
            </a:r>
            <a:r>
              <a:rPr lang="en-US" dirty="0"/>
              <a:t> pour les </a:t>
            </a:r>
            <a:r>
              <a:rPr lang="en-US" dirty="0" err="1"/>
              <a:t>vidéos</a:t>
            </a:r>
            <a:r>
              <a:rPr lang="en-US" dirty="0"/>
              <a:t> et Films.</a:t>
            </a:r>
          </a:p>
        </p:txBody>
      </p:sp>
    </p:spTree>
    <p:extLst>
      <p:ext uri="{BB962C8B-B14F-4D97-AF65-F5344CB8AC3E}">
        <p14:creationId xmlns:p14="http://schemas.microsoft.com/office/powerpoint/2010/main" val="4180449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744538"/>
            <a:ext cx="4960938" cy="3722687"/>
          </a:xfrm>
        </p:spPr>
      </p:sp>
      <p:sp>
        <p:nvSpPr>
          <p:cNvPr id="3" name="Notizenplatzhalter 2"/>
          <p:cNvSpPr>
            <a:spLocks noGrp="1"/>
          </p:cNvSpPr>
          <p:nvPr>
            <p:ph type="body" idx="1"/>
          </p:nvPr>
        </p:nvSpPr>
        <p:spPr/>
        <p:txBody>
          <a:bodyPr/>
          <a:lstStyle/>
          <a:p>
            <a:pPr marL="170113" indent="-170113">
              <a:buFont typeface="Arial" panose="020B0604020202020204" pitchFamily="34" charset="0"/>
              <a:buChar char="•"/>
            </a:pPr>
            <a:r>
              <a:rPr lang="de-CH" dirty="0" smtClean="0"/>
              <a:t>Ma</a:t>
            </a:r>
            <a:r>
              <a:rPr lang="de-CH" baseline="0" dirty="0" smtClean="0"/>
              <a:t> </a:t>
            </a:r>
            <a:r>
              <a:rPr lang="de-CH" baseline="0" dirty="0" err="1" smtClean="0"/>
              <a:t>présentation</a:t>
            </a:r>
            <a:r>
              <a:rPr lang="de-CH" baseline="0" dirty="0" smtClean="0"/>
              <a:t> </a:t>
            </a:r>
            <a:r>
              <a:rPr lang="de-CH" baseline="0" dirty="0" err="1" smtClean="0"/>
              <a:t>est</a:t>
            </a:r>
            <a:r>
              <a:rPr lang="de-CH" baseline="0" dirty="0" smtClean="0"/>
              <a:t> disponible </a:t>
            </a:r>
            <a:r>
              <a:rPr lang="de-CH" baseline="0" dirty="0" err="1" smtClean="0"/>
              <a:t>sur</a:t>
            </a:r>
            <a:r>
              <a:rPr lang="de-CH" baseline="0" dirty="0" smtClean="0"/>
              <a:t> le </a:t>
            </a:r>
            <a:r>
              <a:rPr lang="de-CH" baseline="0" dirty="0" err="1" smtClean="0"/>
              <a:t>site</a:t>
            </a:r>
            <a:r>
              <a:rPr lang="de-CH" baseline="0" dirty="0" smtClean="0"/>
              <a:t>. Dans </a:t>
            </a:r>
            <a:r>
              <a:rPr lang="de-CH" baseline="0" dirty="0" err="1" smtClean="0"/>
              <a:t>l’onglet</a:t>
            </a:r>
            <a:r>
              <a:rPr lang="de-CH" baseline="0" dirty="0" smtClean="0"/>
              <a:t>: </a:t>
            </a:r>
            <a:r>
              <a:rPr lang="de-CH" baseline="0" dirty="0" err="1" smtClean="0"/>
              <a:t>Documents</a:t>
            </a:r>
            <a:endParaRPr lang="de-CH" dirty="0"/>
          </a:p>
        </p:txBody>
      </p:sp>
    </p:spTree>
    <p:extLst>
      <p:ext uri="{BB962C8B-B14F-4D97-AF65-F5344CB8AC3E}">
        <p14:creationId xmlns:p14="http://schemas.microsoft.com/office/powerpoint/2010/main" val="2181316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Les enfants vont déjà beaucoup</a:t>
            </a:r>
            <a:r>
              <a:rPr lang="fr-CH" baseline="0" dirty="0" smtClean="0"/>
              <a:t> sur internet et ce qu’ils aiment faire c’est chercher des informations, jouer, communiquer. C’est vraiment plein de merveilleuses opportunités.</a:t>
            </a:r>
          </a:p>
          <a:p>
            <a:r>
              <a:rPr lang="fr-CH" baseline="0" dirty="0" smtClean="0"/>
              <a:t>Avec ce module de prévention dans les classes, on parle des risques avec eux, grâce à un jeu interactif.</a:t>
            </a:r>
            <a:endParaRPr lang="fr-CH" dirty="0" smtClean="0"/>
          </a:p>
          <a:p>
            <a:r>
              <a:rPr lang="fr-CH" dirty="0" smtClean="0"/>
              <a:t>Voilà</a:t>
            </a:r>
            <a:r>
              <a:rPr lang="fr-CH" baseline="0" dirty="0" smtClean="0"/>
              <a:t> les principaux thèmes abordés avec les enfants. Cela donne une première idée des conseils que les parents peuvent donner à leurs enfants.</a:t>
            </a:r>
          </a:p>
          <a:p>
            <a:r>
              <a:rPr lang="fr-CH" i="1" baseline="0" dirty="0" smtClean="0"/>
              <a:t>Données personnelles</a:t>
            </a:r>
          </a:p>
          <a:p>
            <a:pPr marL="680451" lvl="1" indent="-226817">
              <a:buAutoNum type="arabicPeriod"/>
            </a:pPr>
            <a:r>
              <a:rPr lang="fr-CH" baseline="0" dirty="0" smtClean="0"/>
              <a:t>Att. dans les jeux quand on crée un pseudo, ne pas mettre d’infos personnelles. (ex. </a:t>
            </a:r>
            <a:r>
              <a:rPr lang="fr-CH" baseline="0" dirty="0" smtClean="0"/>
              <a:t>Laura2010) </a:t>
            </a:r>
            <a:r>
              <a:rPr lang="fr-CH" baseline="0" dirty="0" smtClean="0"/>
              <a:t>Personnes malveillantes utilisent l’info pour par ex. rentrer en contact.</a:t>
            </a:r>
          </a:p>
          <a:p>
            <a:pPr marL="680451" lvl="1" indent="-226817">
              <a:buAutoNum type="arabicPeriod"/>
            </a:pPr>
            <a:r>
              <a:rPr lang="fr-CH" baseline="0" dirty="0" smtClean="0"/>
              <a:t>Att. Aux informations diffusées (coordonnées, textes, photos, vidéos). Elles laissent des traces sur le net.</a:t>
            </a:r>
          </a:p>
          <a:p>
            <a:r>
              <a:rPr lang="fr-CH" i="1" baseline="0" dirty="0" smtClean="0"/>
              <a:t>Contenus choquants</a:t>
            </a:r>
          </a:p>
          <a:p>
            <a:r>
              <a:rPr lang="fr-CH" baseline="0" dirty="0" smtClean="0"/>
              <a:t>En surfant il est facile de tomber sur des contenus choquants. Les enfants ne sont en général pas responsables. Sauf s’il continue à diffuser plus loin des images choquantes qu’ils ont eux même reçu ou vu.</a:t>
            </a:r>
          </a:p>
          <a:p>
            <a:r>
              <a:rPr lang="fr-CH" baseline="0" dirty="0" smtClean="0"/>
              <a:t>Beaucoup sont déjà tombés sur du contenu choquant (qui fait peur, ou de la pornographie, de la violence)</a:t>
            </a:r>
          </a:p>
          <a:p>
            <a:r>
              <a:rPr lang="fr-CH" baseline="0" dirty="0" smtClean="0"/>
              <a:t>Certains contenus peuvent parfois même être illégaux.</a:t>
            </a:r>
          </a:p>
          <a:p>
            <a:r>
              <a:rPr lang="fr-CH" baseline="0" dirty="0" smtClean="0"/>
              <a:t>Le conseil aux enfants: Quitter le site et en parler à un adulte de confiance.</a:t>
            </a:r>
          </a:p>
          <a:p>
            <a:r>
              <a:rPr lang="fr-CH" i="1" baseline="0" dirty="0" smtClean="0"/>
              <a:t>RDV</a:t>
            </a:r>
          </a:p>
          <a:p>
            <a:r>
              <a:rPr lang="fr-CH" baseline="0" dirty="0" smtClean="0"/>
              <a:t>On ne sait pas qui se cache derrière l’écran</a:t>
            </a:r>
          </a:p>
          <a:p>
            <a:r>
              <a:rPr lang="fr-CH" baseline="0" dirty="0" smtClean="0"/>
              <a:t>Le conseil: ne pas accepter de rdv d’inconnu ou y allez toujours accompagné d’un adulte.</a:t>
            </a:r>
          </a:p>
          <a:p>
            <a:r>
              <a:rPr lang="fr-CH" i="1" baseline="0" dirty="0" smtClean="0"/>
              <a:t>Sollicitations sexuelles</a:t>
            </a:r>
          </a:p>
          <a:p>
            <a:r>
              <a:rPr lang="fr-CH" baseline="0" dirty="0" smtClean="0"/>
              <a:t>Des personnes malveillantes qui leur demandent de se déshabiller devant la webcam, ou prendre une photo.</a:t>
            </a:r>
          </a:p>
          <a:p>
            <a:r>
              <a:rPr lang="fr-CH" baseline="0" dirty="0" smtClean="0"/>
              <a:t>Même conseil: quitter le site et avertir un adulte en qui on a confiance</a:t>
            </a:r>
          </a:p>
          <a:p>
            <a:r>
              <a:rPr lang="fr-CH" i="1" baseline="0" dirty="0" smtClean="0"/>
              <a:t>Photos</a:t>
            </a:r>
          </a:p>
          <a:p>
            <a:r>
              <a:rPr lang="fr-CH" baseline="0" dirty="0" smtClean="0"/>
              <a:t>On prend une photo seulement si l’autre l’autorise! Pour la diffuser sur internet il faut obtenir l’accord de la personne et si celle-ci à moins de 18 ans, il faut l’accord des parents</a:t>
            </a:r>
          </a:p>
          <a:p>
            <a:r>
              <a:rPr lang="fr-CH" i="1" baseline="0" dirty="0" smtClean="0"/>
              <a:t>Harcèlement</a:t>
            </a:r>
          </a:p>
          <a:p>
            <a:r>
              <a:rPr lang="fr-CH" baseline="0" dirty="0" smtClean="0"/>
              <a:t>S’acharner de manière répétée sur une personne est interdit, les injures comme dans la vie réelle sont interdits! Ca peut même constituer un motif de plainte pénale - à déposer avec l’aide des parents</a:t>
            </a:r>
          </a:p>
          <a:p>
            <a:r>
              <a:rPr lang="fr-CH" i="1" baseline="0" dirty="0" smtClean="0"/>
              <a:t>Info</a:t>
            </a:r>
          </a:p>
          <a:p>
            <a:r>
              <a:rPr lang="fr-CH" baseline="0" dirty="0" smtClean="0"/>
              <a:t>Informations à vérifier! Sur le net il n’y a pas que des vérités.</a:t>
            </a:r>
          </a:p>
          <a:p>
            <a:endParaRPr lang="fr-CH" baseline="0" dirty="0" smtClean="0"/>
          </a:p>
          <a:p>
            <a:r>
              <a:rPr lang="fr-CH" baseline="0" dirty="0" smtClean="0"/>
              <a:t>Avec ces infos, les enfants apprennent à:</a:t>
            </a:r>
          </a:p>
          <a:p>
            <a:pPr marL="453634" indent="-365427">
              <a:buSzPct val="166666"/>
              <a:buFont typeface="Arial"/>
              <a:buChar char="•"/>
            </a:pPr>
            <a:r>
              <a:rPr lang="fr-FR" dirty="0" smtClean="0"/>
              <a:t>Penser et agir de manière responsable</a:t>
            </a:r>
          </a:p>
          <a:p>
            <a:pPr marL="453634" indent="-365427">
              <a:buClr>
                <a:schemeClr val="dk1"/>
              </a:buClr>
              <a:buSzPct val="166666"/>
              <a:buFont typeface="Arial"/>
              <a:buChar char="•"/>
            </a:pPr>
            <a:r>
              <a:rPr lang="fr-FR" dirty="0" smtClean="0"/>
              <a:t>Considérer les médias d’un œil critique </a:t>
            </a:r>
            <a:br>
              <a:rPr lang="fr-FR" dirty="0" smtClean="0"/>
            </a:br>
            <a:r>
              <a:rPr lang="fr-FR" dirty="0" smtClean="0"/>
              <a:t>et reconnaître les dangers</a:t>
            </a:r>
          </a:p>
          <a:p>
            <a:pPr marL="453634" indent="-365427">
              <a:buClr>
                <a:schemeClr val="dk1"/>
              </a:buClr>
              <a:buSzPct val="166666"/>
              <a:buFont typeface="Arial"/>
              <a:buChar char="•"/>
            </a:pPr>
            <a:r>
              <a:rPr lang="fr-FR" dirty="0" smtClean="0"/>
              <a:t>Dire stop et chercher de l’aide</a:t>
            </a:r>
          </a:p>
          <a:p>
            <a:pPr marL="453634" indent="-365427">
              <a:buClr>
                <a:schemeClr val="dk1"/>
              </a:buClr>
              <a:buSzPct val="166666"/>
              <a:buFont typeface="Arial"/>
              <a:buChar char="•"/>
            </a:pPr>
            <a:endParaRPr lang="fr-FR" dirty="0" smtClean="0"/>
          </a:p>
          <a:p>
            <a:pPr marL="88207" indent="0">
              <a:buClr>
                <a:schemeClr val="dk1"/>
              </a:buClr>
              <a:buSzPct val="166666"/>
              <a:buFont typeface="Arial"/>
              <a:buNone/>
            </a:pPr>
            <a:r>
              <a:rPr lang="fr-FR" dirty="0" smtClean="0"/>
              <a:t>Vous avez vu qu’un des conseils qui revient</a:t>
            </a:r>
            <a:r>
              <a:rPr lang="fr-FR" baseline="0" dirty="0" smtClean="0"/>
              <a:t> fréquemment c’est : en parler avec un adulte de confiance. C’est pourquoi il est important que vous ayez un dialogue sur le sujet avec vos enfants afin qu’ils sachent qu’ils peuvent en parler avec vous sans crainte.</a:t>
            </a:r>
            <a:endParaRPr lang="fr-FR" dirty="0" smtClean="0"/>
          </a:p>
          <a:p>
            <a:endParaRPr lang="fr-CH" baseline="0" dirty="0" smtClean="0"/>
          </a:p>
          <a:p>
            <a:endParaRPr lang="fr-CH" baseline="0" dirty="0" smtClean="0"/>
          </a:p>
          <a:p>
            <a:pPr marL="226817" indent="-226817">
              <a:buAutoNum type="arabicPeriod"/>
            </a:pPr>
            <a:endParaRPr lang="fr-CH" baseline="0" dirty="0" smtClean="0"/>
          </a:p>
        </p:txBody>
      </p:sp>
    </p:spTree>
    <p:extLst>
      <p:ext uri="{BB962C8B-B14F-4D97-AF65-F5344CB8AC3E}">
        <p14:creationId xmlns:p14="http://schemas.microsoft.com/office/powerpoint/2010/main" val="1402347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854075" y="744538"/>
            <a:ext cx="4960938"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 name="Shape 46"/>
          <p:cNvSpPr txBox="1">
            <a:spLocks noGrp="1"/>
          </p:cNvSpPr>
          <p:nvPr>
            <p:ph type="body" idx="1"/>
          </p:nvPr>
        </p:nvSpPr>
        <p:spPr>
          <a:xfrm>
            <a:off x="666910" y="4715156"/>
            <a:ext cx="5335268" cy="4466988"/>
          </a:xfrm>
          <a:prstGeom prst="rect">
            <a:avLst/>
          </a:prstGeom>
        </p:spPr>
        <p:txBody>
          <a:bodyPr lIns="90712" tIns="90712" rIns="90712" bIns="90712" anchor="t" anchorCtr="0">
            <a:noAutofit/>
          </a:bodyPr>
          <a:lstStyle/>
          <a:p>
            <a:r>
              <a:rPr lang="en-US" dirty="0" smtClean="0">
                <a:latin typeface="Times New Roman"/>
                <a:ea typeface="Times New Roman"/>
              </a:rPr>
              <a:t>On </a:t>
            </a:r>
            <a:r>
              <a:rPr lang="en-US" dirty="0" err="1" smtClean="0">
                <a:latin typeface="Times New Roman"/>
                <a:ea typeface="Times New Roman"/>
              </a:rPr>
              <a:t>peut</a:t>
            </a:r>
            <a:r>
              <a:rPr lang="en-US" baseline="0" dirty="0" smtClean="0">
                <a:latin typeface="Times New Roman"/>
                <a:ea typeface="Times New Roman"/>
              </a:rPr>
              <a:t> faire </a:t>
            </a:r>
            <a:r>
              <a:rPr lang="en-US" baseline="0" dirty="0" err="1" smtClean="0">
                <a:latin typeface="Times New Roman"/>
                <a:ea typeface="Times New Roman"/>
              </a:rPr>
              <a:t>aussi</a:t>
            </a:r>
            <a:r>
              <a:rPr lang="en-US" baseline="0" dirty="0" smtClean="0">
                <a:latin typeface="Times New Roman"/>
                <a:ea typeface="Times New Roman"/>
              </a:rPr>
              <a:t> le </a:t>
            </a:r>
            <a:r>
              <a:rPr lang="en-US" baseline="0" dirty="0" err="1" smtClean="0">
                <a:latin typeface="Times New Roman"/>
                <a:ea typeface="Times New Roman"/>
              </a:rPr>
              <a:t>parallèle</a:t>
            </a:r>
            <a:r>
              <a:rPr lang="en-US" baseline="0" dirty="0" smtClean="0">
                <a:latin typeface="Times New Roman"/>
                <a:ea typeface="Times New Roman"/>
              </a:rPr>
              <a:t> avec le fait de </a:t>
            </a:r>
            <a:r>
              <a:rPr lang="en-US" baseline="0" dirty="0" err="1" smtClean="0">
                <a:latin typeface="Times New Roman"/>
                <a:ea typeface="Times New Roman"/>
              </a:rPr>
              <a:t>laisser</a:t>
            </a:r>
            <a:r>
              <a:rPr lang="en-US" dirty="0" smtClean="0">
                <a:latin typeface="Times New Roman"/>
                <a:ea typeface="Times New Roman"/>
              </a:rPr>
              <a:t> </a:t>
            </a:r>
            <a:r>
              <a:rPr lang="en-US" dirty="0">
                <a:latin typeface="Times New Roman"/>
                <a:ea typeface="Times New Roman"/>
              </a:rPr>
              <a:t>son enfant </a:t>
            </a:r>
            <a:r>
              <a:rPr lang="en-US" dirty="0" err="1">
                <a:latin typeface="Times New Roman"/>
                <a:ea typeface="Times New Roman"/>
              </a:rPr>
              <a:t>aller</a:t>
            </a:r>
            <a:r>
              <a:rPr lang="en-US" dirty="0">
                <a:latin typeface="Times New Roman"/>
                <a:ea typeface="Times New Roman"/>
              </a:rPr>
              <a:t> à </a:t>
            </a:r>
            <a:r>
              <a:rPr lang="en-US" dirty="0" err="1">
                <a:latin typeface="Times New Roman"/>
                <a:ea typeface="Times New Roman"/>
              </a:rPr>
              <a:t>l’école</a:t>
            </a:r>
            <a:r>
              <a:rPr lang="en-US" dirty="0">
                <a:latin typeface="Times New Roman"/>
                <a:ea typeface="Times New Roman"/>
              </a:rPr>
              <a:t> tout </a:t>
            </a:r>
            <a:r>
              <a:rPr lang="en-US" dirty="0" err="1">
                <a:latin typeface="Times New Roman"/>
                <a:ea typeface="Times New Roman"/>
              </a:rPr>
              <a:t>seul</a:t>
            </a:r>
            <a:r>
              <a:rPr lang="en-US" dirty="0">
                <a:latin typeface="Times New Roman"/>
                <a:ea typeface="Times New Roman"/>
              </a:rPr>
              <a:t>. Il y a des </a:t>
            </a:r>
            <a:r>
              <a:rPr lang="en-US" dirty="0" err="1">
                <a:latin typeface="Times New Roman"/>
                <a:ea typeface="Times New Roman"/>
              </a:rPr>
              <a:t>risques</a:t>
            </a:r>
            <a:r>
              <a:rPr lang="en-US" dirty="0">
                <a:latin typeface="Times New Roman"/>
                <a:ea typeface="Times New Roman"/>
              </a:rPr>
              <a:t>, </a:t>
            </a:r>
            <a:r>
              <a:rPr lang="en-US" dirty="0" err="1">
                <a:latin typeface="Times New Roman"/>
                <a:ea typeface="Times New Roman"/>
              </a:rPr>
              <a:t>mais</a:t>
            </a:r>
            <a:r>
              <a:rPr lang="en-US" dirty="0">
                <a:latin typeface="Times New Roman"/>
                <a:ea typeface="Times New Roman"/>
              </a:rPr>
              <a:t> </a:t>
            </a:r>
            <a:r>
              <a:rPr lang="en-US" dirty="0" err="1">
                <a:latin typeface="Times New Roman"/>
                <a:ea typeface="Times New Roman"/>
              </a:rPr>
              <a:t>vous</a:t>
            </a:r>
            <a:r>
              <a:rPr lang="en-US" dirty="0">
                <a:latin typeface="Times New Roman"/>
                <a:ea typeface="Times New Roman"/>
              </a:rPr>
              <a:t> </a:t>
            </a:r>
            <a:r>
              <a:rPr lang="en-US" dirty="0" err="1">
                <a:latin typeface="Times New Roman"/>
                <a:ea typeface="Times New Roman"/>
              </a:rPr>
              <a:t>l’avez</a:t>
            </a:r>
            <a:r>
              <a:rPr lang="en-US" dirty="0">
                <a:latin typeface="Times New Roman"/>
                <a:ea typeface="Times New Roman"/>
              </a:rPr>
              <a:t> </a:t>
            </a:r>
            <a:r>
              <a:rPr lang="en-US" dirty="0" err="1">
                <a:latin typeface="Times New Roman"/>
                <a:ea typeface="Times New Roman"/>
              </a:rPr>
              <a:t>prévenu</a:t>
            </a:r>
            <a:r>
              <a:rPr lang="en-US" dirty="0">
                <a:latin typeface="Times New Roman"/>
                <a:ea typeface="Times New Roman"/>
              </a:rPr>
              <a:t> </a:t>
            </a:r>
            <a:r>
              <a:rPr lang="en-US" dirty="0" smtClean="0">
                <a:latin typeface="Times New Roman"/>
                <a:ea typeface="Times New Roman"/>
              </a:rPr>
              <a:t>de </a:t>
            </a:r>
            <a:r>
              <a:rPr lang="en-US" dirty="0" err="1" smtClean="0">
                <a:latin typeface="Times New Roman"/>
                <a:ea typeface="Times New Roman"/>
              </a:rPr>
              <a:t>ces</a:t>
            </a:r>
            <a:r>
              <a:rPr lang="en-US" dirty="0" smtClean="0">
                <a:latin typeface="Times New Roman"/>
                <a:ea typeface="Times New Roman"/>
              </a:rPr>
              <a:t> </a:t>
            </a:r>
            <a:r>
              <a:rPr lang="en-US" dirty="0" err="1">
                <a:latin typeface="Times New Roman"/>
                <a:ea typeface="Times New Roman"/>
              </a:rPr>
              <a:t>risques</a:t>
            </a:r>
            <a:r>
              <a:rPr lang="en-US" dirty="0">
                <a:latin typeface="Times New Roman"/>
                <a:ea typeface="Times New Roman"/>
              </a:rPr>
              <a:t>, </a:t>
            </a:r>
            <a:r>
              <a:rPr lang="en-US" dirty="0" err="1">
                <a:latin typeface="Times New Roman"/>
                <a:ea typeface="Times New Roman"/>
              </a:rPr>
              <a:t>vous</a:t>
            </a:r>
            <a:r>
              <a:rPr lang="en-US" dirty="0">
                <a:latin typeface="Times New Roman"/>
                <a:ea typeface="Times New Roman"/>
              </a:rPr>
              <a:t> </a:t>
            </a:r>
            <a:r>
              <a:rPr lang="en-US" dirty="0" err="1">
                <a:latin typeface="Times New Roman"/>
                <a:ea typeface="Times New Roman"/>
              </a:rPr>
              <a:t>lui</a:t>
            </a:r>
            <a:r>
              <a:rPr lang="en-US" dirty="0">
                <a:latin typeface="Times New Roman"/>
                <a:ea typeface="Times New Roman"/>
              </a:rPr>
              <a:t> </a:t>
            </a:r>
            <a:r>
              <a:rPr lang="en-US" dirty="0" err="1">
                <a:latin typeface="Times New Roman"/>
                <a:ea typeface="Times New Roman"/>
              </a:rPr>
              <a:t>avez</a:t>
            </a:r>
            <a:r>
              <a:rPr lang="en-US" dirty="0">
                <a:latin typeface="Times New Roman"/>
                <a:ea typeface="Times New Roman"/>
              </a:rPr>
              <a:t> </a:t>
            </a:r>
            <a:r>
              <a:rPr lang="en-US" dirty="0" err="1">
                <a:latin typeface="Times New Roman"/>
                <a:ea typeface="Times New Roman"/>
              </a:rPr>
              <a:t>montré</a:t>
            </a:r>
            <a:r>
              <a:rPr lang="en-US" dirty="0">
                <a:latin typeface="Times New Roman"/>
                <a:ea typeface="Times New Roman"/>
              </a:rPr>
              <a:t> les </a:t>
            </a:r>
            <a:r>
              <a:rPr lang="en-US" dirty="0" err="1">
                <a:latin typeface="Times New Roman"/>
                <a:ea typeface="Times New Roman"/>
              </a:rPr>
              <a:t>bons</a:t>
            </a:r>
            <a:r>
              <a:rPr lang="en-US" dirty="0">
                <a:latin typeface="Times New Roman"/>
                <a:ea typeface="Times New Roman"/>
              </a:rPr>
              <a:t> </a:t>
            </a:r>
            <a:r>
              <a:rPr lang="en-US" dirty="0" err="1">
                <a:latin typeface="Times New Roman"/>
                <a:ea typeface="Times New Roman"/>
              </a:rPr>
              <a:t>comportements</a:t>
            </a:r>
            <a:r>
              <a:rPr lang="en-US" dirty="0">
                <a:latin typeface="Times New Roman"/>
                <a:ea typeface="Times New Roman"/>
              </a:rPr>
              <a:t> à adopter, </a:t>
            </a:r>
            <a:r>
              <a:rPr lang="en-US" dirty="0" err="1">
                <a:latin typeface="Times New Roman"/>
                <a:ea typeface="Times New Roman"/>
              </a:rPr>
              <a:t>vous</a:t>
            </a:r>
            <a:r>
              <a:rPr lang="en-US" dirty="0">
                <a:latin typeface="Times New Roman"/>
                <a:ea typeface="Times New Roman"/>
              </a:rPr>
              <a:t> </a:t>
            </a:r>
            <a:r>
              <a:rPr lang="en-US" dirty="0" err="1">
                <a:latin typeface="Times New Roman"/>
                <a:ea typeface="Times New Roman"/>
              </a:rPr>
              <a:t>lui</a:t>
            </a:r>
            <a:r>
              <a:rPr lang="en-US" dirty="0">
                <a:latin typeface="Times New Roman"/>
                <a:ea typeface="Times New Roman"/>
              </a:rPr>
              <a:t> </a:t>
            </a:r>
            <a:r>
              <a:rPr lang="en-US" dirty="0" err="1">
                <a:latin typeface="Times New Roman"/>
                <a:ea typeface="Times New Roman"/>
              </a:rPr>
              <a:t>avez</a:t>
            </a:r>
            <a:r>
              <a:rPr lang="en-US" dirty="0">
                <a:latin typeface="Times New Roman"/>
                <a:ea typeface="Times New Roman"/>
              </a:rPr>
              <a:t> </a:t>
            </a:r>
            <a:r>
              <a:rPr lang="en-US" dirty="0" err="1">
                <a:latin typeface="Times New Roman"/>
                <a:ea typeface="Times New Roman"/>
              </a:rPr>
              <a:t>demandé</a:t>
            </a:r>
            <a:r>
              <a:rPr lang="en-US" dirty="0">
                <a:latin typeface="Times New Roman"/>
                <a:ea typeface="Times New Roman"/>
              </a:rPr>
              <a:t> de respecter les </a:t>
            </a:r>
            <a:r>
              <a:rPr lang="en-US" dirty="0" err="1">
                <a:latin typeface="Times New Roman"/>
                <a:ea typeface="Times New Roman"/>
              </a:rPr>
              <a:t>règles</a:t>
            </a:r>
            <a:r>
              <a:rPr lang="en-US" dirty="0">
                <a:latin typeface="Times New Roman"/>
                <a:ea typeface="Times New Roman"/>
              </a:rPr>
              <a:t>, </a:t>
            </a:r>
            <a:r>
              <a:rPr lang="en-US" dirty="0" err="1">
                <a:latin typeface="Times New Roman"/>
                <a:ea typeface="Times New Roman"/>
              </a:rPr>
              <a:t>notamment</a:t>
            </a:r>
            <a:r>
              <a:rPr lang="en-US" dirty="0">
                <a:latin typeface="Times New Roman"/>
                <a:ea typeface="Times New Roman"/>
              </a:rPr>
              <a:t> </a:t>
            </a:r>
            <a:r>
              <a:rPr lang="en-US" dirty="0" err="1">
                <a:latin typeface="Times New Roman"/>
                <a:ea typeface="Times New Roman"/>
              </a:rPr>
              <a:t>celle</a:t>
            </a:r>
            <a:r>
              <a:rPr lang="en-US" dirty="0">
                <a:latin typeface="Times New Roman"/>
                <a:ea typeface="Times New Roman"/>
              </a:rPr>
              <a:t> de la circulation (comment traverser la route </a:t>
            </a:r>
            <a:r>
              <a:rPr lang="en-US" dirty="0" err="1">
                <a:latin typeface="Times New Roman"/>
                <a:ea typeface="Times New Roman"/>
              </a:rPr>
              <a:t>mais</a:t>
            </a:r>
            <a:r>
              <a:rPr lang="en-US" dirty="0">
                <a:latin typeface="Times New Roman"/>
                <a:ea typeface="Times New Roman"/>
              </a:rPr>
              <a:t> </a:t>
            </a:r>
            <a:r>
              <a:rPr lang="en-US" dirty="0" err="1">
                <a:latin typeface="Times New Roman"/>
                <a:ea typeface="Times New Roman"/>
              </a:rPr>
              <a:t>aussi</a:t>
            </a:r>
            <a:r>
              <a:rPr lang="en-US" dirty="0">
                <a:latin typeface="Times New Roman"/>
                <a:ea typeface="Times New Roman"/>
              </a:rPr>
              <a:t> </a:t>
            </a:r>
            <a:r>
              <a:rPr lang="en-US" dirty="0" smtClean="0">
                <a:latin typeface="Times New Roman"/>
                <a:ea typeface="Times New Roman"/>
              </a:rPr>
              <a:t>de ne </a:t>
            </a:r>
            <a:r>
              <a:rPr lang="en-US" dirty="0">
                <a:latin typeface="Times New Roman"/>
                <a:ea typeface="Times New Roman"/>
              </a:rPr>
              <a:t>pas </a:t>
            </a:r>
            <a:r>
              <a:rPr lang="en-US" dirty="0" err="1">
                <a:latin typeface="Times New Roman"/>
                <a:ea typeface="Times New Roman"/>
              </a:rPr>
              <a:t>suivre</a:t>
            </a:r>
            <a:r>
              <a:rPr lang="en-US" dirty="0">
                <a:latin typeface="Times New Roman"/>
                <a:ea typeface="Times New Roman"/>
              </a:rPr>
              <a:t> des </a:t>
            </a:r>
            <a:r>
              <a:rPr lang="en-US" dirty="0" err="1">
                <a:latin typeface="Times New Roman"/>
                <a:ea typeface="Times New Roman"/>
              </a:rPr>
              <a:t>inconnus</a:t>
            </a:r>
            <a:r>
              <a:rPr lang="en-US" dirty="0">
                <a:latin typeface="Times New Roman"/>
                <a:ea typeface="Times New Roman"/>
              </a:rPr>
              <a:t>) Et </a:t>
            </a:r>
            <a:r>
              <a:rPr lang="en-US" dirty="0" err="1">
                <a:latin typeface="Times New Roman"/>
                <a:ea typeface="Times New Roman"/>
              </a:rPr>
              <a:t>alors</a:t>
            </a:r>
            <a:r>
              <a:rPr lang="en-US" dirty="0">
                <a:latin typeface="Times New Roman"/>
                <a:ea typeface="Times New Roman"/>
              </a:rPr>
              <a:t> </a:t>
            </a:r>
            <a:r>
              <a:rPr lang="en-US" dirty="0" err="1">
                <a:latin typeface="Times New Roman"/>
                <a:ea typeface="Times New Roman"/>
              </a:rPr>
              <a:t>ils</a:t>
            </a:r>
            <a:r>
              <a:rPr lang="en-US" dirty="0">
                <a:latin typeface="Times New Roman"/>
                <a:ea typeface="Times New Roman"/>
              </a:rPr>
              <a:t> </a:t>
            </a:r>
            <a:r>
              <a:rPr lang="en-US" dirty="0" err="1">
                <a:latin typeface="Times New Roman"/>
                <a:ea typeface="Times New Roman"/>
              </a:rPr>
              <a:t>ont</a:t>
            </a:r>
            <a:r>
              <a:rPr lang="en-US" dirty="0">
                <a:latin typeface="Times New Roman"/>
                <a:ea typeface="Times New Roman"/>
              </a:rPr>
              <a:t> </a:t>
            </a:r>
            <a:r>
              <a:rPr lang="en-US" dirty="0" err="1">
                <a:latin typeface="Times New Roman"/>
                <a:ea typeface="Times New Roman"/>
              </a:rPr>
              <a:t>acquis</a:t>
            </a:r>
            <a:r>
              <a:rPr lang="en-US" dirty="0">
                <a:latin typeface="Times New Roman"/>
                <a:ea typeface="Times New Roman"/>
              </a:rPr>
              <a:t> des </a:t>
            </a:r>
            <a:r>
              <a:rPr lang="en-US" dirty="0" err="1">
                <a:latin typeface="Times New Roman"/>
                <a:ea typeface="Times New Roman"/>
              </a:rPr>
              <a:t>compétences</a:t>
            </a:r>
            <a:r>
              <a:rPr lang="en-US" dirty="0">
                <a:latin typeface="Times New Roman"/>
                <a:ea typeface="Times New Roman"/>
              </a:rPr>
              <a:t> pour </a:t>
            </a:r>
            <a:r>
              <a:rPr lang="en-US" dirty="0" err="1">
                <a:latin typeface="Times New Roman"/>
                <a:ea typeface="Times New Roman"/>
              </a:rPr>
              <a:t>sortir</a:t>
            </a:r>
            <a:r>
              <a:rPr lang="en-US" dirty="0">
                <a:latin typeface="Times New Roman"/>
                <a:ea typeface="Times New Roman"/>
              </a:rPr>
              <a:t> en </a:t>
            </a:r>
            <a:r>
              <a:rPr lang="en-US" dirty="0" smtClean="0">
                <a:latin typeface="Times New Roman"/>
                <a:ea typeface="Times New Roman"/>
              </a:rPr>
              <a:t>relative</a:t>
            </a:r>
            <a:r>
              <a:rPr lang="en-US" baseline="0" dirty="0" smtClean="0">
                <a:latin typeface="Times New Roman"/>
                <a:ea typeface="Times New Roman"/>
              </a:rPr>
              <a:t> </a:t>
            </a:r>
            <a:r>
              <a:rPr lang="en-US" dirty="0" err="1" smtClean="0">
                <a:latin typeface="Times New Roman"/>
                <a:ea typeface="Times New Roman"/>
              </a:rPr>
              <a:t>sécurité</a:t>
            </a:r>
            <a:r>
              <a:rPr lang="en-US" dirty="0">
                <a:latin typeface="Times New Roman"/>
                <a:ea typeface="Times New Roman"/>
              </a:rPr>
              <a:t>.</a:t>
            </a:r>
          </a:p>
          <a:p>
            <a:endParaRPr lang="en-US" dirty="0">
              <a:latin typeface="Times New Roman"/>
              <a:ea typeface="Times New Roman"/>
            </a:endParaRPr>
          </a:p>
          <a:p>
            <a:r>
              <a:rPr lang="en-US" b="1" dirty="0" err="1">
                <a:latin typeface="Times New Roman"/>
                <a:ea typeface="Times New Roman"/>
              </a:rPr>
              <a:t>C’est</a:t>
            </a:r>
            <a:r>
              <a:rPr lang="en-US" b="1" dirty="0">
                <a:latin typeface="Times New Roman"/>
                <a:ea typeface="Times New Roman"/>
              </a:rPr>
              <a:t> avec </a:t>
            </a:r>
            <a:r>
              <a:rPr lang="en-US" b="1" dirty="0" err="1">
                <a:latin typeface="Times New Roman"/>
                <a:ea typeface="Times New Roman"/>
              </a:rPr>
              <a:t>cette</a:t>
            </a:r>
            <a:r>
              <a:rPr lang="en-US" b="1" dirty="0">
                <a:latin typeface="Times New Roman"/>
                <a:ea typeface="Times New Roman"/>
              </a:rPr>
              <a:t> </a:t>
            </a:r>
            <a:r>
              <a:rPr lang="en-US" b="1" dirty="0" err="1">
                <a:latin typeface="Times New Roman"/>
                <a:ea typeface="Times New Roman"/>
              </a:rPr>
              <a:t>même</a:t>
            </a:r>
            <a:r>
              <a:rPr lang="en-US" b="1" dirty="0">
                <a:latin typeface="Times New Roman"/>
                <a:ea typeface="Times New Roman"/>
              </a:rPr>
              <a:t> </a:t>
            </a:r>
            <a:r>
              <a:rPr lang="en-US" b="1" dirty="0" err="1" smtClean="0">
                <a:latin typeface="Times New Roman"/>
                <a:ea typeface="Times New Roman"/>
              </a:rPr>
              <a:t>prévenance</a:t>
            </a:r>
            <a:r>
              <a:rPr lang="en-US" b="1" dirty="0" smtClean="0">
                <a:latin typeface="Times New Roman"/>
                <a:ea typeface="Times New Roman"/>
              </a:rPr>
              <a:t> </a:t>
            </a:r>
            <a:r>
              <a:rPr lang="en-US" b="1" dirty="0" err="1">
                <a:latin typeface="Times New Roman"/>
                <a:ea typeface="Times New Roman"/>
              </a:rPr>
              <a:t>que</a:t>
            </a:r>
            <a:r>
              <a:rPr lang="en-US" b="1" dirty="0">
                <a:latin typeface="Times New Roman"/>
                <a:ea typeface="Times New Roman"/>
              </a:rPr>
              <a:t> les parents </a:t>
            </a:r>
            <a:r>
              <a:rPr lang="en-US" b="1" dirty="0" err="1">
                <a:latin typeface="Times New Roman"/>
                <a:ea typeface="Times New Roman"/>
              </a:rPr>
              <a:t>doivent</a:t>
            </a:r>
            <a:r>
              <a:rPr lang="en-US" b="1" dirty="0">
                <a:latin typeface="Times New Roman"/>
                <a:ea typeface="Times New Roman"/>
              </a:rPr>
              <a:t> </a:t>
            </a:r>
            <a:r>
              <a:rPr lang="en-US" b="1" dirty="0" err="1">
                <a:latin typeface="Times New Roman"/>
                <a:ea typeface="Times New Roman"/>
              </a:rPr>
              <a:t>accompagner</a:t>
            </a:r>
            <a:r>
              <a:rPr lang="en-US" b="1" dirty="0">
                <a:latin typeface="Times New Roman"/>
                <a:ea typeface="Times New Roman"/>
              </a:rPr>
              <a:t> les </a:t>
            </a:r>
            <a:r>
              <a:rPr lang="en-US" b="1" dirty="0" err="1">
                <a:latin typeface="Times New Roman"/>
                <a:ea typeface="Times New Roman"/>
              </a:rPr>
              <a:t>enfants</a:t>
            </a:r>
            <a:r>
              <a:rPr lang="en-US" b="1" dirty="0">
                <a:latin typeface="Times New Roman"/>
                <a:ea typeface="Times New Roman"/>
              </a:rPr>
              <a:t> </a:t>
            </a:r>
            <a:r>
              <a:rPr lang="en-US" b="1" dirty="0" err="1">
                <a:latin typeface="Times New Roman"/>
                <a:ea typeface="Times New Roman"/>
              </a:rPr>
              <a:t>dans</a:t>
            </a:r>
            <a:r>
              <a:rPr lang="en-US" b="1" dirty="0">
                <a:latin typeface="Times New Roman"/>
                <a:ea typeface="Times New Roman"/>
              </a:rPr>
              <a:t> la </a:t>
            </a:r>
            <a:r>
              <a:rPr lang="en-US" b="1" dirty="0" err="1">
                <a:latin typeface="Times New Roman"/>
                <a:ea typeface="Times New Roman"/>
              </a:rPr>
              <a:t>découverte</a:t>
            </a:r>
            <a:r>
              <a:rPr lang="en-US" b="1" dirty="0">
                <a:latin typeface="Times New Roman"/>
                <a:ea typeface="Times New Roman"/>
              </a:rPr>
              <a:t> </a:t>
            </a:r>
            <a:r>
              <a:rPr lang="en-US" b="1" dirty="0" err="1">
                <a:latin typeface="Times New Roman"/>
                <a:ea typeface="Times New Roman"/>
              </a:rPr>
              <a:t>d’Internet</a:t>
            </a:r>
            <a:r>
              <a:rPr lang="en-US" b="1" dirty="0">
                <a:latin typeface="Times New Roman"/>
                <a:ea typeface="Times New Roman"/>
              </a:rPr>
              <a:t>. </a:t>
            </a:r>
          </a:p>
        </p:txBody>
      </p:sp>
    </p:spTree>
    <p:extLst>
      <p:ext uri="{BB962C8B-B14F-4D97-AF65-F5344CB8AC3E}">
        <p14:creationId xmlns:p14="http://schemas.microsoft.com/office/powerpoint/2010/main" val="2223595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Shape 52"/>
          <p:cNvSpPr>
            <a:spLocks noGrp="1" noRot="1" noChangeAspect="1"/>
          </p:cNvSpPr>
          <p:nvPr>
            <p:ph type="sldImg" idx="2"/>
          </p:nvPr>
        </p:nvSpPr>
        <p:spPr>
          <a:xfrm>
            <a:off x="854075" y="744538"/>
            <a:ext cx="4960938"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 name="Shape 53"/>
          <p:cNvSpPr txBox="1">
            <a:spLocks noGrp="1"/>
          </p:cNvSpPr>
          <p:nvPr>
            <p:ph type="body" idx="1"/>
          </p:nvPr>
        </p:nvSpPr>
        <p:spPr>
          <a:xfrm>
            <a:off x="666910" y="4715156"/>
            <a:ext cx="5335268" cy="4466988"/>
          </a:xfrm>
          <a:prstGeom prst="rect">
            <a:avLst/>
          </a:prstGeom>
        </p:spPr>
        <p:txBody>
          <a:bodyPr lIns="90712" tIns="90712" rIns="90712" bIns="90712" anchor="t" anchorCtr="0">
            <a:noAutofit/>
          </a:bodyPr>
          <a:lstStyle/>
          <a:p>
            <a:pPr marL="226817" indent="-226817">
              <a:buAutoNum type="arabicPeriod"/>
            </a:pPr>
            <a:r>
              <a:rPr lang="en-US" dirty="0" smtClean="0">
                <a:latin typeface="Times New Roman"/>
                <a:ea typeface="Times New Roman"/>
              </a:rPr>
              <a:t>Stress </a:t>
            </a:r>
            <a:r>
              <a:rPr lang="en-US" dirty="0">
                <a:latin typeface="Times New Roman"/>
                <a:ea typeface="Times New Roman"/>
              </a:rPr>
              <a:t>(</a:t>
            </a:r>
            <a:r>
              <a:rPr lang="en-US" dirty="0" err="1">
                <a:latin typeface="Times New Roman"/>
                <a:ea typeface="Times New Roman"/>
              </a:rPr>
              <a:t>être</a:t>
            </a:r>
            <a:r>
              <a:rPr lang="en-US" dirty="0">
                <a:latin typeface="Times New Roman"/>
                <a:ea typeface="Times New Roman"/>
              </a:rPr>
              <a:t> </a:t>
            </a:r>
            <a:r>
              <a:rPr lang="en-US" dirty="0" err="1">
                <a:latin typeface="Times New Roman"/>
                <a:ea typeface="Times New Roman"/>
              </a:rPr>
              <a:t>toujours</a:t>
            </a:r>
            <a:r>
              <a:rPr lang="en-US" dirty="0">
                <a:latin typeface="Times New Roman"/>
                <a:ea typeface="Times New Roman"/>
              </a:rPr>
              <a:t> à disposition, </a:t>
            </a:r>
            <a:r>
              <a:rPr lang="en-US" dirty="0" err="1">
                <a:latin typeface="Times New Roman"/>
                <a:ea typeface="Times New Roman"/>
              </a:rPr>
              <a:t>répondre</a:t>
            </a:r>
            <a:r>
              <a:rPr lang="en-US" dirty="0">
                <a:latin typeface="Times New Roman"/>
                <a:ea typeface="Times New Roman"/>
              </a:rPr>
              <a:t> aux </a:t>
            </a:r>
            <a:r>
              <a:rPr lang="en-US" dirty="0" err="1">
                <a:latin typeface="Times New Roman"/>
                <a:ea typeface="Times New Roman"/>
              </a:rPr>
              <a:t>sms</a:t>
            </a:r>
            <a:r>
              <a:rPr lang="en-US" dirty="0">
                <a:latin typeface="Times New Roman"/>
                <a:ea typeface="Times New Roman"/>
              </a:rPr>
              <a:t>, mail, </a:t>
            </a:r>
            <a:r>
              <a:rPr lang="en-US" dirty="0" err="1">
                <a:latin typeface="Times New Roman"/>
                <a:ea typeface="Times New Roman"/>
              </a:rPr>
              <a:t>téléphone</a:t>
            </a:r>
            <a:r>
              <a:rPr lang="en-US" dirty="0">
                <a:latin typeface="Times New Roman"/>
                <a:ea typeface="Times New Roman"/>
              </a:rPr>
              <a:t> </a:t>
            </a:r>
            <a:r>
              <a:rPr lang="en-US" dirty="0" smtClean="0">
                <a:latin typeface="Times New Roman"/>
                <a:ea typeface="Times New Roman"/>
              </a:rPr>
              <a:t>tout de </a:t>
            </a:r>
            <a:r>
              <a:rPr lang="en-US" dirty="0">
                <a:latin typeface="Times New Roman"/>
                <a:ea typeface="Times New Roman"/>
              </a:rPr>
              <a:t>suite</a:t>
            </a:r>
            <a:r>
              <a:rPr lang="en-US" dirty="0" smtClean="0">
                <a:latin typeface="Times New Roman"/>
                <a:ea typeface="Times New Roman"/>
              </a:rPr>
              <a:t>) Par ex. Les </a:t>
            </a:r>
            <a:r>
              <a:rPr lang="en-US" dirty="0" err="1" smtClean="0">
                <a:latin typeface="Times New Roman"/>
                <a:ea typeface="Times New Roman"/>
              </a:rPr>
              <a:t>groupes</a:t>
            </a:r>
            <a:r>
              <a:rPr lang="en-US" dirty="0" smtClean="0">
                <a:latin typeface="Times New Roman"/>
                <a:ea typeface="Times New Roman"/>
              </a:rPr>
              <a:t> what’s</a:t>
            </a:r>
            <a:r>
              <a:rPr lang="en-US" baseline="0" dirty="0" smtClean="0">
                <a:latin typeface="Times New Roman"/>
                <a:ea typeface="Times New Roman"/>
              </a:rPr>
              <a:t> up </a:t>
            </a:r>
            <a:r>
              <a:rPr lang="en-US" baseline="0" dirty="0" err="1" smtClean="0">
                <a:latin typeface="Times New Roman"/>
                <a:ea typeface="Times New Roman"/>
              </a:rPr>
              <a:t>où</a:t>
            </a:r>
            <a:r>
              <a:rPr lang="en-US" baseline="0" dirty="0" smtClean="0">
                <a:latin typeface="Times New Roman"/>
                <a:ea typeface="Times New Roman"/>
              </a:rPr>
              <a:t> </a:t>
            </a:r>
            <a:r>
              <a:rPr lang="en-US" baseline="0" dirty="0" err="1" smtClean="0">
                <a:latin typeface="Times New Roman"/>
                <a:ea typeface="Times New Roman"/>
              </a:rPr>
              <a:t>il</a:t>
            </a:r>
            <a:r>
              <a:rPr lang="en-US" baseline="0" dirty="0" smtClean="0">
                <a:latin typeface="Times New Roman"/>
                <a:ea typeface="Times New Roman"/>
              </a:rPr>
              <a:t> </a:t>
            </a:r>
            <a:r>
              <a:rPr lang="en-US" baseline="0" dirty="0" err="1" smtClean="0">
                <a:latin typeface="Times New Roman"/>
                <a:ea typeface="Times New Roman"/>
              </a:rPr>
              <a:t>faut</a:t>
            </a:r>
            <a:r>
              <a:rPr lang="en-US" baseline="0" dirty="0" smtClean="0">
                <a:latin typeface="Times New Roman"/>
                <a:ea typeface="Times New Roman"/>
              </a:rPr>
              <a:t> </a:t>
            </a:r>
            <a:r>
              <a:rPr lang="en-US" baseline="0" dirty="0" err="1" smtClean="0">
                <a:latin typeface="Times New Roman"/>
                <a:ea typeface="Times New Roman"/>
              </a:rPr>
              <a:t>suivre</a:t>
            </a:r>
            <a:r>
              <a:rPr lang="en-US" baseline="0" dirty="0" smtClean="0">
                <a:latin typeface="Times New Roman"/>
                <a:ea typeface="Times New Roman"/>
              </a:rPr>
              <a:t> les conversations pour ne pas </a:t>
            </a:r>
            <a:r>
              <a:rPr lang="en-US" baseline="0" dirty="0" err="1" smtClean="0">
                <a:latin typeface="Times New Roman"/>
                <a:ea typeface="Times New Roman"/>
              </a:rPr>
              <a:t>être</a:t>
            </a:r>
            <a:r>
              <a:rPr lang="en-US" baseline="0" dirty="0" smtClean="0">
                <a:latin typeface="Times New Roman"/>
                <a:ea typeface="Times New Roman"/>
              </a:rPr>
              <a:t> </a:t>
            </a:r>
            <a:r>
              <a:rPr lang="en-US" baseline="0" dirty="0" err="1" smtClean="0">
                <a:latin typeface="Times New Roman"/>
                <a:ea typeface="Times New Roman"/>
              </a:rPr>
              <a:t>largué</a:t>
            </a:r>
            <a:r>
              <a:rPr lang="en-US" baseline="0" dirty="0" smtClean="0">
                <a:latin typeface="Times New Roman"/>
                <a:ea typeface="Times New Roman"/>
              </a:rPr>
              <a:t>.</a:t>
            </a:r>
            <a:endParaRPr lang="en-US" dirty="0">
              <a:latin typeface="Times New Roman"/>
              <a:ea typeface="Times New Roman"/>
            </a:endParaRPr>
          </a:p>
          <a:p>
            <a:r>
              <a:rPr lang="en-US" dirty="0">
                <a:latin typeface="Times New Roman"/>
                <a:ea typeface="Times New Roman"/>
              </a:rPr>
              <a:t>	</a:t>
            </a:r>
            <a:r>
              <a:rPr lang="en-US" dirty="0" err="1">
                <a:latin typeface="Times New Roman"/>
                <a:ea typeface="Times New Roman"/>
              </a:rPr>
              <a:t>Perte</a:t>
            </a:r>
            <a:r>
              <a:rPr lang="en-US" dirty="0">
                <a:latin typeface="Times New Roman"/>
                <a:ea typeface="Times New Roman"/>
              </a:rPr>
              <a:t> de </a:t>
            </a:r>
            <a:r>
              <a:rPr lang="en-US" dirty="0" err="1">
                <a:latin typeface="Times New Roman"/>
                <a:ea typeface="Times New Roman"/>
              </a:rPr>
              <a:t>contrôle</a:t>
            </a:r>
            <a:r>
              <a:rPr lang="en-US" dirty="0">
                <a:latin typeface="Times New Roman"/>
                <a:ea typeface="Times New Roman"/>
              </a:rPr>
              <a:t>, </a:t>
            </a:r>
            <a:r>
              <a:rPr lang="en-US" dirty="0" err="1">
                <a:latin typeface="Times New Roman"/>
                <a:ea typeface="Times New Roman"/>
              </a:rPr>
              <a:t>dans</a:t>
            </a:r>
            <a:r>
              <a:rPr lang="en-US" dirty="0">
                <a:latin typeface="Times New Roman"/>
                <a:ea typeface="Times New Roman"/>
              </a:rPr>
              <a:t> </a:t>
            </a:r>
            <a:r>
              <a:rPr lang="en-US" dirty="0" err="1">
                <a:latin typeface="Times New Roman"/>
                <a:ea typeface="Times New Roman"/>
              </a:rPr>
              <a:t>l’idée</a:t>
            </a:r>
            <a:r>
              <a:rPr lang="en-US" dirty="0">
                <a:latin typeface="Times New Roman"/>
                <a:ea typeface="Times New Roman"/>
              </a:rPr>
              <a:t> de </a:t>
            </a:r>
            <a:r>
              <a:rPr lang="en-US" dirty="0" err="1">
                <a:latin typeface="Times New Roman"/>
                <a:ea typeface="Times New Roman"/>
              </a:rPr>
              <a:t>devenir</a:t>
            </a:r>
            <a:r>
              <a:rPr lang="en-US" dirty="0">
                <a:latin typeface="Times New Roman"/>
                <a:ea typeface="Times New Roman"/>
              </a:rPr>
              <a:t> addict, </a:t>
            </a:r>
            <a:r>
              <a:rPr lang="en-US" dirty="0" err="1">
                <a:latin typeface="Times New Roman"/>
                <a:ea typeface="Times New Roman"/>
              </a:rPr>
              <a:t>ou</a:t>
            </a:r>
            <a:r>
              <a:rPr lang="en-US" dirty="0">
                <a:latin typeface="Times New Roman"/>
                <a:ea typeface="Times New Roman"/>
              </a:rPr>
              <a:t> no life (sans vie </a:t>
            </a:r>
            <a:r>
              <a:rPr lang="en-US" dirty="0" err="1">
                <a:latin typeface="Times New Roman"/>
                <a:ea typeface="Times New Roman"/>
              </a:rPr>
              <a:t>réel</a:t>
            </a:r>
            <a:r>
              <a:rPr lang="en-US" dirty="0" smtClean="0">
                <a:latin typeface="Times New Roman"/>
                <a:ea typeface="Times New Roman"/>
              </a:rPr>
              <a:t>). </a:t>
            </a:r>
            <a:r>
              <a:rPr lang="en-US" dirty="0">
                <a:latin typeface="Times New Roman"/>
                <a:ea typeface="Times New Roman"/>
              </a:rPr>
              <a:t>on </a:t>
            </a:r>
            <a:r>
              <a:rPr lang="en-US" dirty="0" err="1">
                <a:latin typeface="Times New Roman"/>
                <a:ea typeface="Times New Roman"/>
              </a:rPr>
              <a:t>perd</a:t>
            </a:r>
            <a:r>
              <a:rPr lang="en-US" dirty="0">
                <a:latin typeface="Times New Roman"/>
                <a:ea typeface="Times New Roman"/>
              </a:rPr>
              <a:t> la notion du </a:t>
            </a:r>
            <a:r>
              <a:rPr lang="en-US" dirty="0" smtClean="0">
                <a:latin typeface="Times New Roman"/>
                <a:ea typeface="Times New Roman"/>
              </a:rPr>
              <a:t>temps </a:t>
            </a:r>
            <a:r>
              <a:rPr lang="en-US" dirty="0" err="1" smtClean="0">
                <a:latin typeface="Times New Roman"/>
                <a:ea typeface="Times New Roman"/>
              </a:rPr>
              <a:t>assez</a:t>
            </a:r>
            <a:r>
              <a:rPr lang="en-US" dirty="0" smtClean="0">
                <a:latin typeface="Times New Roman"/>
                <a:ea typeface="Times New Roman"/>
              </a:rPr>
              <a:t> </a:t>
            </a:r>
            <a:r>
              <a:rPr lang="en-US" dirty="0" err="1" smtClean="0">
                <a:latin typeface="Times New Roman"/>
                <a:ea typeface="Times New Roman"/>
              </a:rPr>
              <a:t>facilement</a:t>
            </a:r>
            <a:r>
              <a:rPr lang="en-US" baseline="0" dirty="0" smtClean="0">
                <a:latin typeface="Times New Roman"/>
                <a:ea typeface="Times New Roman"/>
              </a:rPr>
              <a:t>.</a:t>
            </a:r>
            <a:endParaRPr lang="en-US" dirty="0">
              <a:latin typeface="Times New Roman"/>
              <a:ea typeface="Times New Roman"/>
            </a:endParaRPr>
          </a:p>
          <a:p>
            <a:r>
              <a:rPr lang="en-US" dirty="0">
                <a:latin typeface="Times New Roman"/>
                <a:ea typeface="Times New Roman"/>
              </a:rPr>
              <a:t>	</a:t>
            </a:r>
            <a:r>
              <a:rPr lang="fr-CH" dirty="0"/>
              <a:t>Le fait de jouer en ligne ou de passer beaucoup de temps sur Internet n’indique pas en soi une dépendance. Comme pour toute addiction, il 	n’y a dépendance que lorsque le sujet subit une perte de contrôle </a:t>
            </a:r>
            <a:r>
              <a:rPr lang="fr-CH" dirty="0" smtClean="0"/>
              <a:t>conséquente </a:t>
            </a:r>
            <a:r>
              <a:rPr lang="fr-CH" dirty="0"/>
              <a:t>et en souffre.</a:t>
            </a:r>
          </a:p>
          <a:p>
            <a:pPr marL="0" marR="0" indent="0" algn="l" defTabSz="914400" rtl="0" eaLnBrk="1" fontAlgn="auto" latinLnBrk="0" hangingPunct="1">
              <a:lnSpc>
                <a:spcPct val="100000"/>
              </a:lnSpc>
              <a:spcBef>
                <a:spcPts val="0"/>
              </a:spcBef>
              <a:spcAft>
                <a:spcPts val="0"/>
              </a:spcAft>
              <a:buClrTx/>
              <a:buSzTx/>
              <a:buFontTx/>
              <a:buNone/>
              <a:tabLst/>
              <a:defRPr/>
            </a:pPr>
            <a:r>
              <a:rPr lang="fr-CH" dirty="0"/>
              <a:t>	</a:t>
            </a:r>
            <a:r>
              <a:rPr lang="fr-CH" dirty="0" smtClean="0"/>
              <a:t>Chez les enfants, l’important c’est le </a:t>
            </a:r>
            <a:r>
              <a:rPr lang="fr-CH" b="1" dirty="0" smtClean="0"/>
              <a:t>rapport</a:t>
            </a:r>
            <a:r>
              <a:rPr lang="fr-CH" dirty="0" smtClean="0"/>
              <a:t> entre le temps d’utilisation des médias et les autres activités de loisirs. Mais aussi,  </a:t>
            </a:r>
            <a:r>
              <a:rPr lang="fr-CH" dirty="0"/>
              <a:t>il semble </a:t>
            </a:r>
            <a:r>
              <a:rPr lang="fr-CH" dirty="0" smtClean="0"/>
              <a:t>	important </a:t>
            </a:r>
            <a:r>
              <a:rPr lang="fr-CH" dirty="0"/>
              <a:t>de déterminer les contenus utilisés et les raisons. </a:t>
            </a:r>
            <a:endParaRPr lang="en-US" dirty="0" smtClean="0">
              <a:latin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a:ea typeface="Times New Roman"/>
              </a:rPr>
              <a:t>	</a:t>
            </a:r>
            <a:r>
              <a:rPr lang="en-US" b="1" dirty="0" err="1" smtClean="0">
                <a:latin typeface="Times New Roman"/>
                <a:ea typeface="Times New Roman"/>
              </a:rPr>
              <a:t>Conseil</a:t>
            </a:r>
            <a:r>
              <a:rPr lang="en-US" b="1" dirty="0">
                <a:latin typeface="Times New Roman"/>
                <a:ea typeface="Times New Roman"/>
              </a:rPr>
              <a:t>: </a:t>
            </a:r>
            <a:r>
              <a:rPr lang="en-US" dirty="0" err="1">
                <a:latin typeface="Times New Roman"/>
                <a:ea typeface="Times New Roman"/>
              </a:rPr>
              <a:t>c’est</a:t>
            </a:r>
            <a:r>
              <a:rPr lang="en-US" dirty="0">
                <a:latin typeface="Times New Roman"/>
                <a:ea typeface="Times New Roman"/>
              </a:rPr>
              <a:t> </a:t>
            </a:r>
            <a:r>
              <a:rPr lang="en-US" dirty="0" err="1">
                <a:latin typeface="Times New Roman"/>
                <a:ea typeface="Times New Roman"/>
              </a:rPr>
              <a:t>vraiment</a:t>
            </a:r>
            <a:r>
              <a:rPr lang="en-US" dirty="0">
                <a:latin typeface="Times New Roman"/>
                <a:ea typeface="Times New Roman"/>
              </a:rPr>
              <a:t> </a:t>
            </a:r>
            <a:r>
              <a:rPr lang="en-US" dirty="0" err="1">
                <a:latin typeface="Times New Roman"/>
                <a:ea typeface="Times New Roman"/>
              </a:rPr>
              <a:t>bien</a:t>
            </a:r>
            <a:r>
              <a:rPr lang="en-US" dirty="0">
                <a:latin typeface="Times New Roman"/>
                <a:ea typeface="Times New Roman"/>
              </a:rPr>
              <a:t> </a:t>
            </a:r>
            <a:r>
              <a:rPr lang="en-US" dirty="0" err="1">
                <a:latin typeface="Times New Roman"/>
                <a:ea typeface="Times New Roman"/>
              </a:rPr>
              <a:t>si</a:t>
            </a:r>
            <a:r>
              <a:rPr lang="en-US" dirty="0">
                <a:latin typeface="Times New Roman"/>
                <a:ea typeface="Times New Roman"/>
              </a:rPr>
              <a:t> les parents </a:t>
            </a:r>
            <a:r>
              <a:rPr lang="en-US" dirty="0" err="1">
                <a:latin typeface="Times New Roman"/>
                <a:ea typeface="Times New Roman"/>
              </a:rPr>
              <a:t>peuvent</a:t>
            </a:r>
            <a:r>
              <a:rPr lang="en-US" dirty="0">
                <a:latin typeface="Times New Roman"/>
                <a:ea typeface="Times New Roman"/>
              </a:rPr>
              <a:t> limiter le temps passé </a:t>
            </a:r>
            <a:r>
              <a:rPr lang="en-US" dirty="0" err="1">
                <a:latin typeface="Times New Roman"/>
                <a:ea typeface="Times New Roman"/>
              </a:rPr>
              <a:t>devant</a:t>
            </a:r>
            <a:r>
              <a:rPr lang="en-US" dirty="0">
                <a:latin typeface="Times New Roman"/>
                <a:ea typeface="Times New Roman"/>
              </a:rPr>
              <a:t> </a:t>
            </a:r>
            <a:r>
              <a:rPr lang="en-US" dirty="0" err="1">
                <a:latin typeface="Times New Roman"/>
                <a:ea typeface="Times New Roman"/>
              </a:rPr>
              <a:t>l’écran</a:t>
            </a:r>
            <a:r>
              <a:rPr lang="en-US" dirty="0">
                <a:latin typeface="Times New Roman"/>
                <a:ea typeface="Times New Roman"/>
              </a:rPr>
              <a:t>, </a:t>
            </a:r>
            <a:r>
              <a:rPr lang="en-US" dirty="0" err="1">
                <a:latin typeface="Times New Roman"/>
                <a:ea typeface="Times New Roman"/>
              </a:rPr>
              <a:t>afin</a:t>
            </a:r>
            <a:r>
              <a:rPr lang="en-US" dirty="0">
                <a:latin typeface="Times New Roman"/>
                <a:ea typeface="Times New Roman"/>
              </a:rPr>
              <a:t> </a:t>
            </a:r>
            <a:r>
              <a:rPr lang="en-US" dirty="0" err="1">
                <a:latin typeface="Times New Roman"/>
                <a:ea typeface="Times New Roman"/>
              </a:rPr>
              <a:t>d’éviter</a:t>
            </a:r>
            <a:r>
              <a:rPr lang="en-US" dirty="0">
                <a:latin typeface="Times New Roman"/>
                <a:ea typeface="Times New Roman"/>
              </a:rPr>
              <a:t> </a:t>
            </a:r>
            <a:r>
              <a:rPr lang="en-US" dirty="0" err="1">
                <a:latin typeface="Times New Roman"/>
                <a:ea typeface="Times New Roman"/>
              </a:rPr>
              <a:t>que</a:t>
            </a:r>
            <a:r>
              <a:rPr lang="en-US" dirty="0">
                <a:latin typeface="Times New Roman"/>
                <a:ea typeface="Times New Roman"/>
              </a:rPr>
              <a:t> </a:t>
            </a:r>
            <a:r>
              <a:rPr lang="en-US" dirty="0" err="1">
                <a:latin typeface="Times New Roman"/>
                <a:ea typeface="Times New Roman"/>
              </a:rPr>
              <a:t>cela</a:t>
            </a:r>
            <a:r>
              <a:rPr lang="en-US" dirty="0">
                <a:latin typeface="Times New Roman"/>
                <a:ea typeface="Times New Roman"/>
              </a:rPr>
              <a:t> </a:t>
            </a:r>
            <a:r>
              <a:rPr lang="en-US" dirty="0" err="1">
                <a:latin typeface="Times New Roman"/>
                <a:ea typeface="Times New Roman"/>
              </a:rPr>
              <a:t>devienne</a:t>
            </a:r>
            <a:r>
              <a:rPr lang="en-US" dirty="0">
                <a:latin typeface="Times New Roman"/>
                <a:ea typeface="Times New Roman"/>
              </a:rPr>
              <a:t> </a:t>
            </a:r>
            <a:r>
              <a:rPr lang="en-US" dirty="0" err="1">
                <a:latin typeface="Times New Roman"/>
                <a:ea typeface="Times New Roman"/>
              </a:rPr>
              <a:t>une</a:t>
            </a:r>
            <a:r>
              <a:rPr lang="en-US" dirty="0">
                <a:latin typeface="Times New Roman"/>
                <a:ea typeface="Times New Roman"/>
              </a:rPr>
              <a:t> habitude, 	</a:t>
            </a:r>
            <a:r>
              <a:rPr lang="en-US" dirty="0" err="1">
                <a:latin typeface="Times New Roman"/>
                <a:ea typeface="Times New Roman"/>
              </a:rPr>
              <a:t>notamment</a:t>
            </a:r>
            <a:r>
              <a:rPr lang="en-US" dirty="0">
                <a:latin typeface="Times New Roman"/>
                <a:ea typeface="Times New Roman"/>
              </a:rPr>
              <a:t> </a:t>
            </a:r>
            <a:r>
              <a:rPr lang="en-US" dirty="0" err="1">
                <a:latin typeface="Times New Roman"/>
                <a:ea typeface="Times New Roman"/>
              </a:rPr>
              <a:t>lorsque</a:t>
            </a:r>
            <a:r>
              <a:rPr lang="en-US" dirty="0">
                <a:latin typeface="Times New Roman"/>
                <a:ea typeface="Times New Roman"/>
              </a:rPr>
              <a:t> les </a:t>
            </a:r>
            <a:r>
              <a:rPr lang="en-US" dirty="0" err="1">
                <a:latin typeface="Times New Roman"/>
                <a:ea typeface="Times New Roman"/>
              </a:rPr>
              <a:t>enfants</a:t>
            </a:r>
            <a:r>
              <a:rPr lang="en-US" dirty="0">
                <a:latin typeface="Times New Roman"/>
                <a:ea typeface="Times New Roman"/>
              </a:rPr>
              <a:t> </a:t>
            </a:r>
            <a:r>
              <a:rPr lang="en-US" dirty="0" err="1" smtClean="0">
                <a:latin typeface="Times New Roman"/>
                <a:ea typeface="Times New Roman"/>
              </a:rPr>
              <a:t>s’ennuient</a:t>
            </a:r>
            <a:r>
              <a:rPr lang="en-US" dirty="0" smtClean="0">
                <a:latin typeface="Times New Roman"/>
                <a:ea typeface="Times New Roman"/>
              </a:rPr>
              <a:t>. </a:t>
            </a:r>
            <a:r>
              <a:rPr lang="en-US" dirty="0" err="1">
                <a:latin typeface="Times New Roman"/>
                <a:ea typeface="Times New Roman"/>
              </a:rPr>
              <a:t>J’aime</a:t>
            </a:r>
            <a:r>
              <a:rPr lang="en-US" dirty="0">
                <a:latin typeface="Times New Roman"/>
                <a:ea typeface="Times New Roman"/>
              </a:rPr>
              <a:t> </a:t>
            </a:r>
            <a:r>
              <a:rPr lang="en-US" dirty="0" err="1">
                <a:latin typeface="Times New Roman"/>
                <a:ea typeface="Times New Roman"/>
              </a:rPr>
              <a:t>bien</a:t>
            </a:r>
            <a:r>
              <a:rPr lang="en-US" dirty="0">
                <a:latin typeface="Times New Roman"/>
                <a:ea typeface="Times New Roman"/>
              </a:rPr>
              <a:t> </a:t>
            </a:r>
            <a:r>
              <a:rPr lang="en-US" dirty="0" err="1">
                <a:latin typeface="Times New Roman"/>
                <a:ea typeface="Times New Roman"/>
              </a:rPr>
              <a:t>cette</a:t>
            </a:r>
            <a:r>
              <a:rPr lang="en-US" dirty="0">
                <a:latin typeface="Times New Roman"/>
                <a:ea typeface="Times New Roman"/>
              </a:rPr>
              <a:t> phrase qui </a:t>
            </a:r>
            <a:r>
              <a:rPr lang="en-US" dirty="0" err="1">
                <a:latin typeface="Times New Roman"/>
                <a:ea typeface="Times New Roman"/>
              </a:rPr>
              <a:t>dit</a:t>
            </a:r>
            <a:r>
              <a:rPr lang="en-US" dirty="0">
                <a:latin typeface="Times New Roman"/>
                <a:ea typeface="Times New Roman"/>
              </a:rPr>
              <a:t>: </a:t>
            </a:r>
            <a:r>
              <a:rPr lang="en-US" dirty="0" smtClean="0">
                <a:latin typeface="Times New Roman"/>
                <a:ea typeface="Times New Roman"/>
              </a:rPr>
              <a:t>De </a:t>
            </a:r>
            <a:r>
              <a:rPr lang="en-US" dirty="0" err="1">
                <a:latin typeface="Times New Roman"/>
                <a:ea typeface="Times New Roman"/>
              </a:rPr>
              <a:t>l’ennui</a:t>
            </a:r>
            <a:r>
              <a:rPr lang="en-US" dirty="0">
                <a:latin typeface="Times New Roman"/>
                <a:ea typeface="Times New Roman"/>
              </a:rPr>
              <a:t> </a:t>
            </a:r>
            <a:r>
              <a:rPr lang="en-US" dirty="0" err="1" smtClean="0">
                <a:latin typeface="Times New Roman"/>
                <a:ea typeface="Times New Roman"/>
              </a:rPr>
              <a:t>naît</a:t>
            </a:r>
            <a:r>
              <a:rPr lang="en-US" dirty="0" smtClean="0">
                <a:latin typeface="Times New Roman"/>
                <a:ea typeface="Times New Roman"/>
              </a:rPr>
              <a:t> </a:t>
            </a:r>
            <a:r>
              <a:rPr lang="en-US" dirty="0">
                <a:latin typeface="Times New Roman"/>
                <a:ea typeface="Times New Roman"/>
              </a:rPr>
              <a:t>la </a:t>
            </a:r>
            <a:r>
              <a:rPr lang="en-US" dirty="0" err="1">
                <a:latin typeface="Times New Roman"/>
                <a:ea typeface="Times New Roman"/>
              </a:rPr>
              <a:t>créativité</a:t>
            </a:r>
            <a:r>
              <a:rPr lang="en-US" dirty="0">
                <a:latin typeface="Times New Roman"/>
                <a:ea typeface="Times New Roman"/>
              </a:rPr>
              <a:t>…</a:t>
            </a:r>
          </a:p>
          <a:p>
            <a:r>
              <a:rPr lang="en-US" dirty="0">
                <a:latin typeface="Times New Roman"/>
                <a:ea typeface="Times New Roman"/>
              </a:rPr>
              <a:t>	</a:t>
            </a:r>
            <a:r>
              <a:rPr lang="en-US" dirty="0" err="1" smtClean="0">
                <a:latin typeface="Times New Roman"/>
                <a:ea typeface="Times New Roman"/>
              </a:rPr>
              <a:t>S’intéresser</a:t>
            </a:r>
            <a:r>
              <a:rPr lang="en-US" dirty="0" smtClean="0">
                <a:latin typeface="Times New Roman"/>
                <a:ea typeface="Times New Roman"/>
              </a:rPr>
              <a:t> </a:t>
            </a:r>
            <a:r>
              <a:rPr lang="en-US" dirty="0">
                <a:latin typeface="Times New Roman"/>
                <a:ea typeface="Times New Roman"/>
              </a:rPr>
              <a:t>à </a:t>
            </a:r>
            <a:r>
              <a:rPr lang="en-US" dirty="0" err="1">
                <a:latin typeface="Times New Roman"/>
                <a:ea typeface="Times New Roman"/>
              </a:rPr>
              <a:t>ce</a:t>
            </a:r>
            <a:r>
              <a:rPr lang="en-US" dirty="0">
                <a:latin typeface="Times New Roman"/>
                <a:ea typeface="Times New Roman"/>
              </a:rPr>
              <a:t> </a:t>
            </a:r>
            <a:r>
              <a:rPr lang="en-US" dirty="0" err="1">
                <a:latin typeface="Times New Roman"/>
                <a:ea typeface="Times New Roman"/>
              </a:rPr>
              <a:t>que</a:t>
            </a:r>
            <a:r>
              <a:rPr lang="en-US" dirty="0">
                <a:latin typeface="Times New Roman"/>
                <a:ea typeface="Times New Roman"/>
              </a:rPr>
              <a:t> les </a:t>
            </a:r>
            <a:r>
              <a:rPr lang="en-US" dirty="0" err="1">
                <a:latin typeface="Times New Roman"/>
                <a:ea typeface="Times New Roman"/>
              </a:rPr>
              <a:t>enfants</a:t>
            </a:r>
            <a:r>
              <a:rPr lang="en-US" dirty="0">
                <a:latin typeface="Times New Roman"/>
                <a:ea typeface="Times New Roman"/>
              </a:rPr>
              <a:t> font </a:t>
            </a:r>
            <a:r>
              <a:rPr lang="en-US" dirty="0" err="1">
                <a:latin typeface="Times New Roman"/>
                <a:ea typeface="Times New Roman"/>
              </a:rPr>
              <a:t>sur</a:t>
            </a:r>
            <a:r>
              <a:rPr lang="en-US" dirty="0">
                <a:latin typeface="Times New Roman"/>
                <a:ea typeface="Times New Roman"/>
              </a:rPr>
              <a:t> </a:t>
            </a:r>
            <a:r>
              <a:rPr lang="en-US" dirty="0" err="1">
                <a:latin typeface="Times New Roman"/>
                <a:ea typeface="Times New Roman"/>
              </a:rPr>
              <a:t>ces</a:t>
            </a:r>
            <a:r>
              <a:rPr lang="en-US" dirty="0">
                <a:latin typeface="Times New Roman"/>
                <a:ea typeface="Times New Roman"/>
              </a:rPr>
              <a:t> </a:t>
            </a:r>
            <a:r>
              <a:rPr lang="en-US" dirty="0" err="1" smtClean="0">
                <a:latin typeface="Times New Roman"/>
                <a:ea typeface="Times New Roman"/>
              </a:rPr>
              <a:t>écrans</a:t>
            </a:r>
            <a:r>
              <a:rPr lang="en-US" dirty="0" smtClean="0">
                <a:latin typeface="Times New Roman"/>
                <a:ea typeface="Times New Roman"/>
              </a:rPr>
              <a:t>,</a:t>
            </a:r>
            <a:r>
              <a:rPr lang="en-US" baseline="0" dirty="0" smtClean="0">
                <a:latin typeface="Times New Roman"/>
                <a:ea typeface="Times New Roman"/>
              </a:rPr>
              <a:t> </a:t>
            </a:r>
            <a:r>
              <a:rPr lang="en-US" baseline="0" dirty="0" err="1" smtClean="0">
                <a:latin typeface="Times New Roman"/>
                <a:ea typeface="Times New Roman"/>
              </a:rPr>
              <a:t>c’est</a:t>
            </a:r>
            <a:r>
              <a:rPr lang="en-US" baseline="0" dirty="0" smtClean="0">
                <a:latin typeface="Times New Roman"/>
                <a:ea typeface="Times New Roman"/>
              </a:rPr>
              <a:t> </a:t>
            </a:r>
            <a:r>
              <a:rPr lang="en-US" baseline="0" dirty="0" err="1" smtClean="0">
                <a:latin typeface="Times New Roman"/>
                <a:ea typeface="Times New Roman"/>
              </a:rPr>
              <a:t>primordiale</a:t>
            </a:r>
            <a:r>
              <a:rPr lang="en-US" baseline="0" dirty="0" smtClean="0">
                <a:latin typeface="Times New Roman"/>
                <a:ea typeface="Times New Roman"/>
              </a:rPr>
              <a:t>.</a:t>
            </a:r>
            <a:endParaRPr lang="en-US" dirty="0">
              <a:latin typeface="Times New Roman"/>
              <a:ea typeface="Times New Roman"/>
            </a:endParaRPr>
          </a:p>
          <a:p>
            <a:pPr marL="226817" indent="-226817">
              <a:buAutoNum type="arabicPeriod" startAt="2"/>
            </a:pPr>
            <a:r>
              <a:rPr lang="en-US" dirty="0">
                <a:latin typeface="Times New Roman"/>
                <a:ea typeface="Times New Roman"/>
              </a:rPr>
              <a:t>Photos, </a:t>
            </a:r>
            <a:r>
              <a:rPr lang="en-US" dirty="0" err="1">
                <a:latin typeface="Times New Roman"/>
                <a:ea typeface="Times New Roman"/>
              </a:rPr>
              <a:t>vidéos</a:t>
            </a:r>
            <a:r>
              <a:rPr lang="en-US" dirty="0">
                <a:latin typeface="Times New Roman"/>
                <a:ea typeface="Times New Roman"/>
              </a:rPr>
              <a:t> </a:t>
            </a:r>
            <a:r>
              <a:rPr lang="en-US" dirty="0" err="1">
                <a:latin typeface="Times New Roman"/>
                <a:ea typeface="Times New Roman"/>
              </a:rPr>
              <a:t>choquantes</a:t>
            </a:r>
            <a:r>
              <a:rPr lang="en-US" dirty="0">
                <a:latin typeface="Times New Roman"/>
                <a:ea typeface="Times New Roman"/>
              </a:rPr>
              <a:t>. </a:t>
            </a:r>
            <a:r>
              <a:rPr lang="en-US" dirty="0" err="1">
                <a:latin typeface="Times New Roman"/>
                <a:ea typeface="Times New Roman"/>
              </a:rPr>
              <a:t>Exemple</a:t>
            </a:r>
            <a:r>
              <a:rPr lang="en-US" dirty="0">
                <a:latin typeface="Times New Roman"/>
                <a:ea typeface="Times New Roman"/>
              </a:rPr>
              <a:t>: Un enfant de 6ème qui </a:t>
            </a:r>
            <a:r>
              <a:rPr lang="en-US" dirty="0" err="1">
                <a:latin typeface="Times New Roman"/>
                <a:ea typeface="Times New Roman"/>
              </a:rPr>
              <a:t>faisait</a:t>
            </a:r>
            <a:r>
              <a:rPr lang="en-US" dirty="0">
                <a:latin typeface="Times New Roman"/>
                <a:ea typeface="Times New Roman"/>
              </a:rPr>
              <a:t> des </a:t>
            </a:r>
            <a:r>
              <a:rPr lang="en-US" dirty="0" err="1">
                <a:latin typeface="Times New Roman"/>
                <a:ea typeface="Times New Roman"/>
              </a:rPr>
              <a:t>recherches</a:t>
            </a:r>
            <a:r>
              <a:rPr lang="en-US" dirty="0">
                <a:latin typeface="Times New Roman"/>
                <a:ea typeface="Times New Roman"/>
              </a:rPr>
              <a:t> </a:t>
            </a:r>
            <a:r>
              <a:rPr lang="en-US" dirty="0" err="1">
                <a:latin typeface="Times New Roman"/>
                <a:ea typeface="Times New Roman"/>
              </a:rPr>
              <a:t>sur</a:t>
            </a:r>
            <a:r>
              <a:rPr lang="en-US" dirty="0">
                <a:latin typeface="Times New Roman"/>
                <a:ea typeface="Times New Roman"/>
              </a:rPr>
              <a:t> Roger Federer (</a:t>
            </a:r>
            <a:r>
              <a:rPr lang="en-US" dirty="0" err="1">
                <a:latin typeface="Times New Roman"/>
                <a:ea typeface="Times New Roman"/>
              </a:rPr>
              <a:t>c’est</a:t>
            </a:r>
            <a:r>
              <a:rPr lang="en-US" dirty="0">
                <a:latin typeface="Times New Roman"/>
                <a:ea typeface="Times New Roman"/>
              </a:rPr>
              <a:t> un fan) </a:t>
            </a:r>
            <a:r>
              <a:rPr lang="en-US" dirty="0" err="1">
                <a:latin typeface="Times New Roman"/>
                <a:ea typeface="Times New Roman"/>
              </a:rPr>
              <a:t>est</a:t>
            </a:r>
            <a:r>
              <a:rPr lang="en-US" dirty="0">
                <a:latin typeface="Times New Roman"/>
                <a:ea typeface="Times New Roman"/>
              </a:rPr>
              <a:t> </a:t>
            </a:r>
            <a:r>
              <a:rPr lang="en-US" dirty="0" err="1">
                <a:latin typeface="Times New Roman"/>
                <a:ea typeface="Times New Roman"/>
              </a:rPr>
              <a:t>tombé</a:t>
            </a:r>
            <a:r>
              <a:rPr lang="en-US" dirty="0">
                <a:latin typeface="Times New Roman"/>
                <a:ea typeface="Times New Roman"/>
              </a:rPr>
              <a:t> </a:t>
            </a:r>
            <a:r>
              <a:rPr lang="en-US" dirty="0" err="1">
                <a:latin typeface="Times New Roman"/>
                <a:ea typeface="Times New Roman"/>
              </a:rPr>
              <a:t>involontairement</a:t>
            </a:r>
            <a:r>
              <a:rPr lang="en-US" dirty="0">
                <a:latin typeface="Times New Roman"/>
                <a:ea typeface="Times New Roman"/>
              </a:rPr>
              <a:t> </a:t>
            </a:r>
            <a:r>
              <a:rPr lang="en-US" dirty="0" err="1">
                <a:latin typeface="Times New Roman"/>
                <a:ea typeface="Times New Roman"/>
              </a:rPr>
              <a:t>sur</a:t>
            </a:r>
            <a:r>
              <a:rPr lang="en-US" dirty="0">
                <a:latin typeface="Times New Roman"/>
                <a:ea typeface="Times New Roman"/>
              </a:rPr>
              <a:t> </a:t>
            </a:r>
            <a:r>
              <a:rPr lang="en-US" dirty="0" err="1">
                <a:latin typeface="Times New Roman"/>
                <a:ea typeface="Times New Roman"/>
              </a:rPr>
              <a:t>une</a:t>
            </a:r>
            <a:r>
              <a:rPr lang="en-US" dirty="0">
                <a:latin typeface="Times New Roman"/>
                <a:ea typeface="Times New Roman"/>
              </a:rPr>
              <a:t> image </a:t>
            </a:r>
            <a:r>
              <a:rPr lang="en-US" dirty="0" err="1">
                <a:latin typeface="Times New Roman"/>
                <a:ea typeface="Times New Roman"/>
              </a:rPr>
              <a:t>pornographique</a:t>
            </a:r>
            <a:r>
              <a:rPr lang="en-US" dirty="0">
                <a:latin typeface="Times New Roman"/>
                <a:ea typeface="Times New Roman"/>
              </a:rPr>
              <a:t>. </a:t>
            </a:r>
            <a:r>
              <a:rPr lang="en-US" dirty="0" err="1">
                <a:latin typeface="Times New Roman"/>
                <a:ea typeface="Times New Roman"/>
              </a:rPr>
              <a:t>Cette</a:t>
            </a:r>
            <a:r>
              <a:rPr lang="en-US" dirty="0">
                <a:latin typeface="Times New Roman"/>
                <a:ea typeface="Times New Roman"/>
              </a:rPr>
              <a:t> image </a:t>
            </a:r>
            <a:r>
              <a:rPr lang="en-US" dirty="0" err="1">
                <a:latin typeface="Times New Roman"/>
                <a:ea typeface="Times New Roman"/>
              </a:rPr>
              <a:t>l’a</a:t>
            </a:r>
            <a:r>
              <a:rPr lang="en-US" dirty="0">
                <a:latin typeface="Times New Roman"/>
                <a:ea typeface="Times New Roman"/>
              </a:rPr>
              <a:t> </a:t>
            </a:r>
            <a:r>
              <a:rPr lang="en-US" dirty="0" err="1">
                <a:latin typeface="Times New Roman"/>
                <a:ea typeface="Times New Roman"/>
              </a:rPr>
              <a:t>choqué</a:t>
            </a:r>
            <a:r>
              <a:rPr lang="en-US" dirty="0">
                <a:latin typeface="Times New Roman"/>
                <a:ea typeface="Times New Roman"/>
              </a:rPr>
              <a:t> et </a:t>
            </a:r>
            <a:r>
              <a:rPr lang="en-US" dirty="0" err="1">
                <a:latin typeface="Times New Roman"/>
                <a:ea typeface="Times New Roman"/>
              </a:rPr>
              <a:t>il</a:t>
            </a:r>
            <a:r>
              <a:rPr lang="en-US" dirty="0">
                <a:latin typeface="Times New Roman"/>
                <a:ea typeface="Times New Roman"/>
              </a:rPr>
              <a:t> </a:t>
            </a:r>
            <a:r>
              <a:rPr lang="en-US" dirty="0" err="1">
                <a:latin typeface="Times New Roman"/>
                <a:ea typeface="Times New Roman"/>
              </a:rPr>
              <a:t>n’arrivait</a:t>
            </a:r>
            <a:r>
              <a:rPr lang="en-US" dirty="0">
                <a:latin typeface="Times New Roman"/>
                <a:ea typeface="Times New Roman"/>
              </a:rPr>
              <a:t> plus à </a:t>
            </a:r>
            <a:r>
              <a:rPr lang="en-US" dirty="0" err="1">
                <a:latin typeface="Times New Roman"/>
                <a:ea typeface="Times New Roman"/>
              </a:rPr>
              <a:t>dormir</a:t>
            </a:r>
            <a:r>
              <a:rPr lang="en-US" dirty="0">
                <a:latin typeface="Times New Roman"/>
                <a:ea typeface="Times New Roman"/>
              </a:rPr>
              <a:t> le </a:t>
            </a:r>
            <a:r>
              <a:rPr lang="en-US" dirty="0" err="1">
                <a:latin typeface="Times New Roman"/>
                <a:ea typeface="Times New Roman"/>
              </a:rPr>
              <a:t>soir</a:t>
            </a:r>
            <a:r>
              <a:rPr lang="en-US" dirty="0">
                <a:latin typeface="Times New Roman"/>
                <a:ea typeface="Times New Roman"/>
              </a:rPr>
              <a:t>, </a:t>
            </a:r>
            <a:r>
              <a:rPr lang="en-US" dirty="0" err="1">
                <a:latin typeface="Times New Roman"/>
                <a:ea typeface="Times New Roman"/>
              </a:rPr>
              <a:t>elle</a:t>
            </a:r>
            <a:r>
              <a:rPr lang="en-US" dirty="0">
                <a:latin typeface="Times New Roman"/>
                <a:ea typeface="Times New Roman"/>
              </a:rPr>
              <a:t> </a:t>
            </a:r>
            <a:r>
              <a:rPr lang="en-US" dirty="0" err="1">
                <a:latin typeface="Times New Roman"/>
                <a:ea typeface="Times New Roman"/>
              </a:rPr>
              <a:t>était</a:t>
            </a:r>
            <a:r>
              <a:rPr lang="en-US" dirty="0">
                <a:latin typeface="Times New Roman"/>
                <a:ea typeface="Times New Roman"/>
              </a:rPr>
              <a:t> </a:t>
            </a:r>
            <a:r>
              <a:rPr lang="en-US" dirty="0" err="1">
                <a:latin typeface="Times New Roman"/>
                <a:ea typeface="Times New Roman"/>
              </a:rPr>
              <a:t>toujours</a:t>
            </a:r>
            <a:r>
              <a:rPr lang="en-US" dirty="0">
                <a:latin typeface="Times New Roman"/>
                <a:ea typeface="Times New Roman"/>
              </a:rPr>
              <a:t> </a:t>
            </a:r>
            <a:r>
              <a:rPr lang="en-US" dirty="0" err="1">
                <a:latin typeface="Times New Roman"/>
                <a:ea typeface="Times New Roman"/>
              </a:rPr>
              <a:t>présente</a:t>
            </a:r>
            <a:r>
              <a:rPr lang="en-US" dirty="0">
                <a:latin typeface="Times New Roman"/>
                <a:ea typeface="Times New Roman"/>
              </a:rPr>
              <a:t> à son esprit. Il ne </a:t>
            </a:r>
            <a:r>
              <a:rPr lang="en-US" dirty="0" err="1">
                <a:latin typeface="Times New Roman"/>
                <a:ea typeface="Times New Roman"/>
              </a:rPr>
              <a:t>voulait</a:t>
            </a:r>
            <a:r>
              <a:rPr lang="en-US" dirty="0">
                <a:latin typeface="Times New Roman"/>
                <a:ea typeface="Times New Roman"/>
              </a:rPr>
              <a:t> pas </a:t>
            </a:r>
            <a:r>
              <a:rPr lang="en-US" dirty="0" err="1">
                <a:latin typeface="Times New Roman"/>
                <a:ea typeface="Times New Roman"/>
              </a:rPr>
              <a:t>parler</a:t>
            </a:r>
            <a:r>
              <a:rPr lang="en-US" dirty="0">
                <a:latin typeface="Times New Roman"/>
                <a:ea typeface="Times New Roman"/>
              </a:rPr>
              <a:t> à </a:t>
            </a:r>
            <a:r>
              <a:rPr lang="en-US" dirty="0" err="1">
                <a:latin typeface="Times New Roman"/>
                <a:ea typeface="Times New Roman"/>
              </a:rPr>
              <a:t>ces</a:t>
            </a:r>
            <a:r>
              <a:rPr lang="en-US" dirty="0">
                <a:latin typeface="Times New Roman"/>
                <a:ea typeface="Times New Roman"/>
              </a:rPr>
              <a:t> parents de </a:t>
            </a:r>
            <a:r>
              <a:rPr lang="en-US" dirty="0" err="1">
                <a:latin typeface="Times New Roman"/>
                <a:ea typeface="Times New Roman"/>
              </a:rPr>
              <a:t>peur</a:t>
            </a:r>
            <a:r>
              <a:rPr lang="en-US" dirty="0">
                <a:latin typeface="Times New Roman"/>
                <a:ea typeface="Times New Roman"/>
              </a:rPr>
              <a:t> de se faire </a:t>
            </a:r>
            <a:r>
              <a:rPr lang="en-US" dirty="0" err="1" smtClean="0">
                <a:latin typeface="Times New Roman"/>
                <a:ea typeface="Times New Roman"/>
              </a:rPr>
              <a:t>engueuler</a:t>
            </a:r>
            <a:r>
              <a:rPr lang="en-US" dirty="0" smtClean="0">
                <a:latin typeface="Times New Roman"/>
                <a:ea typeface="Times New Roman"/>
              </a:rPr>
              <a:t> et par </a:t>
            </a:r>
            <a:r>
              <a:rPr lang="en-US" dirty="0" err="1" smtClean="0">
                <a:latin typeface="Times New Roman"/>
                <a:ea typeface="Times New Roman"/>
              </a:rPr>
              <a:t>honte</a:t>
            </a:r>
            <a:r>
              <a:rPr lang="en-US" baseline="0" dirty="0" smtClean="0">
                <a:latin typeface="Times New Roman"/>
                <a:ea typeface="Times New Roman"/>
              </a:rPr>
              <a:t> </a:t>
            </a:r>
            <a:r>
              <a:rPr lang="en-US" baseline="0" dirty="0" err="1" smtClean="0">
                <a:latin typeface="Times New Roman"/>
                <a:ea typeface="Times New Roman"/>
              </a:rPr>
              <a:t>d’expliquer</a:t>
            </a:r>
            <a:r>
              <a:rPr lang="en-US" baseline="0" dirty="0" smtClean="0">
                <a:latin typeface="Times New Roman"/>
                <a:ea typeface="Times New Roman"/>
              </a:rPr>
              <a:t> </a:t>
            </a:r>
            <a:r>
              <a:rPr lang="en-US" baseline="0" dirty="0" err="1" smtClean="0">
                <a:latin typeface="Times New Roman"/>
                <a:ea typeface="Times New Roman"/>
              </a:rPr>
              <a:t>ce</a:t>
            </a:r>
            <a:r>
              <a:rPr lang="en-US" baseline="0" dirty="0" smtClean="0">
                <a:latin typeface="Times New Roman"/>
                <a:ea typeface="Times New Roman"/>
              </a:rPr>
              <a:t> </a:t>
            </a:r>
            <a:r>
              <a:rPr lang="en-US" baseline="0" dirty="0" err="1" smtClean="0">
                <a:latin typeface="Times New Roman"/>
                <a:ea typeface="Times New Roman"/>
              </a:rPr>
              <a:t>qu’il</a:t>
            </a:r>
            <a:r>
              <a:rPr lang="en-US" baseline="0" dirty="0" smtClean="0">
                <a:latin typeface="Times New Roman"/>
                <a:ea typeface="Times New Roman"/>
              </a:rPr>
              <a:t> a vu</a:t>
            </a:r>
            <a:r>
              <a:rPr lang="en-US" dirty="0" smtClean="0">
                <a:latin typeface="Times New Roman"/>
                <a:ea typeface="Times New Roman"/>
              </a:rPr>
              <a:t>. </a:t>
            </a:r>
            <a:r>
              <a:rPr lang="en-US" dirty="0">
                <a:latin typeface="Times New Roman"/>
                <a:ea typeface="Times New Roman"/>
              </a:rPr>
              <a:t>Sa </a:t>
            </a:r>
            <a:r>
              <a:rPr lang="en-US" dirty="0" err="1">
                <a:latin typeface="Times New Roman"/>
                <a:ea typeface="Times New Roman"/>
              </a:rPr>
              <a:t>maman</a:t>
            </a:r>
            <a:r>
              <a:rPr lang="en-US" dirty="0">
                <a:latin typeface="Times New Roman"/>
                <a:ea typeface="Times New Roman"/>
              </a:rPr>
              <a:t> qui a vu </a:t>
            </a:r>
            <a:r>
              <a:rPr lang="en-US" dirty="0" err="1">
                <a:latin typeface="Times New Roman"/>
                <a:ea typeface="Times New Roman"/>
              </a:rPr>
              <a:t>que</a:t>
            </a:r>
            <a:r>
              <a:rPr lang="en-US" dirty="0">
                <a:latin typeface="Times New Roman"/>
                <a:ea typeface="Times New Roman"/>
              </a:rPr>
              <a:t> </a:t>
            </a:r>
            <a:r>
              <a:rPr lang="en-US" dirty="0" err="1">
                <a:latin typeface="Times New Roman"/>
                <a:ea typeface="Times New Roman"/>
              </a:rPr>
              <a:t>quelque</a:t>
            </a:r>
            <a:r>
              <a:rPr lang="en-US" dirty="0">
                <a:latin typeface="Times New Roman"/>
                <a:ea typeface="Times New Roman"/>
              </a:rPr>
              <a:t> chose ne se </a:t>
            </a:r>
            <a:r>
              <a:rPr lang="en-US" dirty="0" err="1">
                <a:latin typeface="Times New Roman"/>
                <a:ea typeface="Times New Roman"/>
              </a:rPr>
              <a:t>déroulait</a:t>
            </a:r>
            <a:r>
              <a:rPr lang="en-US" dirty="0">
                <a:latin typeface="Times New Roman"/>
                <a:ea typeface="Times New Roman"/>
              </a:rPr>
              <a:t> pas </a:t>
            </a:r>
            <a:r>
              <a:rPr lang="en-US" dirty="0" err="1">
                <a:latin typeface="Times New Roman"/>
                <a:ea typeface="Times New Roman"/>
              </a:rPr>
              <a:t>comme</a:t>
            </a:r>
            <a:r>
              <a:rPr lang="en-US" dirty="0">
                <a:latin typeface="Times New Roman"/>
                <a:ea typeface="Times New Roman"/>
              </a:rPr>
              <a:t> </a:t>
            </a:r>
            <a:r>
              <a:rPr lang="en-US" dirty="0" err="1">
                <a:latin typeface="Times New Roman"/>
                <a:ea typeface="Times New Roman"/>
              </a:rPr>
              <a:t>d’habitude</a:t>
            </a:r>
            <a:r>
              <a:rPr lang="en-US" dirty="0">
                <a:latin typeface="Times New Roman"/>
                <a:ea typeface="Times New Roman"/>
              </a:rPr>
              <a:t>, à essayer </a:t>
            </a:r>
            <a:r>
              <a:rPr lang="en-US" dirty="0" err="1">
                <a:latin typeface="Times New Roman"/>
                <a:ea typeface="Times New Roman"/>
              </a:rPr>
              <a:t>d’établir</a:t>
            </a:r>
            <a:r>
              <a:rPr lang="en-US" dirty="0">
                <a:latin typeface="Times New Roman"/>
                <a:ea typeface="Times New Roman"/>
              </a:rPr>
              <a:t> un dialogue avec son </a:t>
            </a:r>
            <a:r>
              <a:rPr lang="en-US" dirty="0" err="1">
                <a:latin typeface="Times New Roman"/>
                <a:ea typeface="Times New Roman"/>
              </a:rPr>
              <a:t>fils</a:t>
            </a:r>
            <a:r>
              <a:rPr lang="en-US" dirty="0">
                <a:latin typeface="Times New Roman"/>
                <a:ea typeface="Times New Roman"/>
              </a:rPr>
              <a:t> et </a:t>
            </a:r>
            <a:r>
              <a:rPr lang="en-US" dirty="0" err="1">
                <a:latin typeface="Times New Roman"/>
                <a:ea typeface="Times New Roman"/>
              </a:rPr>
              <a:t>finalement</a:t>
            </a:r>
            <a:r>
              <a:rPr lang="en-US" dirty="0">
                <a:latin typeface="Times New Roman"/>
                <a:ea typeface="Times New Roman"/>
              </a:rPr>
              <a:t> </a:t>
            </a:r>
            <a:r>
              <a:rPr lang="en-US" dirty="0" err="1">
                <a:latin typeface="Times New Roman"/>
                <a:ea typeface="Times New Roman"/>
              </a:rPr>
              <a:t>il</a:t>
            </a:r>
            <a:r>
              <a:rPr lang="en-US" dirty="0">
                <a:latin typeface="Times New Roman"/>
                <a:ea typeface="Times New Roman"/>
              </a:rPr>
              <a:t> </a:t>
            </a:r>
            <a:r>
              <a:rPr lang="en-US" dirty="0" err="1">
                <a:latin typeface="Times New Roman"/>
                <a:ea typeface="Times New Roman"/>
              </a:rPr>
              <a:t>s’est</a:t>
            </a:r>
            <a:r>
              <a:rPr lang="en-US" dirty="0">
                <a:latin typeface="Times New Roman"/>
                <a:ea typeface="Times New Roman"/>
              </a:rPr>
              <a:t> </a:t>
            </a:r>
            <a:r>
              <a:rPr lang="en-US" dirty="0" err="1">
                <a:latin typeface="Times New Roman"/>
                <a:ea typeface="Times New Roman"/>
              </a:rPr>
              <a:t>senti</a:t>
            </a:r>
            <a:r>
              <a:rPr lang="en-US" dirty="0">
                <a:latin typeface="Times New Roman"/>
                <a:ea typeface="Times New Roman"/>
              </a:rPr>
              <a:t> en </a:t>
            </a:r>
            <a:r>
              <a:rPr lang="en-US" dirty="0" err="1">
                <a:latin typeface="Times New Roman"/>
                <a:ea typeface="Times New Roman"/>
              </a:rPr>
              <a:t>confiance</a:t>
            </a:r>
            <a:r>
              <a:rPr lang="en-US" dirty="0">
                <a:latin typeface="Times New Roman"/>
                <a:ea typeface="Times New Roman"/>
              </a:rPr>
              <a:t> et a </a:t>
            </a:r>
            <a:r>
              <a:rPr lang="en-US" dirty="0" err="1">
                <a:latin typeface="Times New Roman"/>
                <a:ea typeface="Times New Roman"/>
              </a:rPr>
              <a:t>pu</a:t>
            </a:r>
            <a:r>
              <a:rPr lang="en-US" dirty="0">
                <a:latin typeface="Times New Roman"/>
                <a:ea typeface="Times New Roman"/>
              </a:rPr>
              <a:t> </a:t>
            </a:r>
            <a:r>
              <a:rPr lang="en-US" dirty="0" err="1">
                <a:latin typeface="Times New Roman"/>
                <a:ea typeface="Times New Roman"/>
              </a:rPr>
              <a:t>parler</a:t>
            </a:r>
            <a:r>
              <a:rPr lang="en-US" dirty="0">
                <a:latin typeface="Times New Roman"/>
                <a:ea typeface="Times New Roman"/>
              </a:rPr>
              <a:t> de </a:t>
            </a:r>
            <a:r>
              <a:rPr lang="en-US" dirty="0" err="1">
                <a:latin typeface="Times New Roman"/>
                <a:ea typeface="Times New Roman"/>
              </a:rPr>
              <a:t>ce</a:t>
            </a:r>
            <a:r>
              <a:rPr lang="en-US" dirty="0">
                <a:latin typeface="Times New Roman"/>
                <a:ea typeface="Times New Roman"/>
              </a:rPr>
              <a:t> </a:t>
            </a:r>
            <a:r>
              <a:rPr lang="en-US" dirty="0" err="1">
                <a:latin typeface="Times New Roman"/>
                <a:ea typeface="Times New Roman"/>
              </a:rPr>
              <a:t>qu’il</a:t>
            </a:r>
            <a:r>
              <a:rPr lang="en-US" dirty="0">
                <a:latin typeface="Times New Roman"/>
                <a:ea typeface="Times New Roman"/>
              </a:rPr>
              <a:t> </a:t>
            </a:r>
            <a:r>
              <a:rPr lang="en-US" dirty="0" err="1">
                <a:latin typeface="Times New Roman"/>
                <a:ea typeface="Times New Roman"/>
              </a:rPr>
              <a:t>avait</a:t>
            </a:r>
            <a:r>
              <a:rPr lang="en-US" dirty="0">
                <a:latin typeface="Times New Roman"/>
                <a:ea typeface="Times New Roman"/>
              </a:rPr>
              <a:t> vu. </a:t>
            </a:r>
            <a:r>
              <a:rPr lang="en-US" dirty="0" err="1">
                <a:latin typeface="Times New Roman"/>
                <a:ea typeface="Times New Roman"/>
              </a:rPr>
              <a:t>Ensuite</a:t>
            </a:r>
            <a:r>
              <a:rPr lang="en-US" dirty="0">
                <a:latin typeface="Times New Roman"/>
                <a:ea typeface="Times New Roman"/>
              </a:rPr>
              <a:t>, </a:t>
            </a:r>
            <a:r>
              <a:rPr lang="en-US" dirty="0" err="1">
                <a:latin typeface="Times New Roman"/>
                <a:ea typeface="Times New Roman"/>
              </a:rPr>
              <a:t>ça</a:t>
            </a:r>
            <a:r>
              <a:rPr lang="en-US" dirty="0">
                <a:latin typeface="Times New Roman"/>
                <a:ea typeface="Times New Roman"/>
              </a:rPr>
              <a:t> a </a:t>
            </a:r>
            <a:r>
              <a:rPr lang="en-US" dirty="0" err="1">
                <a:latin typeface="Times New Roman"/>
                <a:ea typeface="Times New Roman"/>
              </a:rPr>
              <a:t>été</a:t>
            </a:r>
            <a:r>
              <a:rPr lang="en-US" dirty="0">
                <a:latin typeface="Times New Roman"/>
                <a:ea typeface="Times New Roman"/>
              </a:rPr>
              <a:t> beaucoup </a:t>
            </a:r>
            <a:r>
              <a:rPr lang="en-US" dirty="0" err="1" smtClean="0">
                <a:latin typeface="Times New Roman"/>
                <a:ea typeface="Times New Roman"/>
              </a:rPr>
              <a:t>mieux</a:t>
            </a:r>
            <a:r>
              <a:rPr lang="en-US" dirty="0" smtClean="0">
                <a:latin typeface="Times New Roman"/>
                <a:ea typeface="Times New Roman"/>
              </a:rPr>
              <a:t>;</a:t>
            </a:r>
            <a:r>
              <a:rPr lang="en-US" baseline="0" dirty="0" smtClean="0">
                <a:latin typeface="Times New Roman"/>
                <a:ea typeface="Times New Roman"/>
              </a:rPr>
              <a:t> </a:t>
            </a:r>
            <a:r>
              <a:rPr lang="en-US" baseline="0" dirty="0" err="1" smtClean="0">
                <a:latin typeface="Times New Roman"/>
                <a:ea typeface="Times New Roman"/>
              </a:rPr>
              <a:t>l’image</a:t>
            </a:r>
            <a:r>
              <a:rPr lang="en-US" baseline="0" dirty="0" smtClean="0">
                <a:latin typeface="Times New Roman"/>
                <a:ea typeface="Times New Roman"/>
              </a:rPr>
              <a:t> </a:t>
            </a:r>
            <a:r>
              <a:rPr lang="en-US" baseline="0" dirty="0" err="1" smtClean="0">
                <a:latin typeface="Times New Roman"/>
                <a:ea typeface="Times New Roman"/>
              </a:rPr>
              <a:t>s’est</a:t>
            </a:r>
            <a:r>
              <a:rPr lang="en-US" baseline="0" dirty="0" smtClean="0">
                <a:latin typeface="Times New Roman"/>
                <a:ea typeface="Times New Roman"/>
              </a:rPr>
              <a:t> </a:t>
            </a:r>
            <a:r>
              <a:rPr lang="en-US" baseline="0" dirty="0" err="1" smtClean="0">
                <a:latin typeface="Times New Roman"/>
                <a:ea typeface="Times New Roman"/>
              </a:rPr>
              <a:t>quelque</a:t>
            </a:r>
            <a:r>
              <a:rPr lang="en-US" baseline="0" dirty="0" smtClean="0">
                <a:latin typeface="Times New Roman"/>
                <a:ea typeface="Times New Roman"/>
              </a:rPr>
              <a:t> </a:t>
            </a:r>
            <a:r>
              <a:rPr lang="en-US" baseline="0" dirty="0" err="1" smtClean="0">
                <a:latin typeface="Times New Roman"/>
                <a:ea typeface="Times New Roman"/>
              </a:rPr>
              <a:t>peu</a:t>
            </a:r>
            <a:r>
              <a:rPr lang="en-US" baseline="0" dirty="0" smtClean="0">
                <a:latin typeface="Times New Roman"/>
                <a:ea typeface="Times New Roman"/>
              </a:rPr>
              <a:t> </a:t>
            </a:r>
            <a:r>
              <a:rPr lang="en-US" baseline="0" dirty="0" err="1" smtClean="0">
                <a:latin typeface="Times New Roman"/>
                <a:ea typeface="Times New Roman"/>
              </a:rPr>
              <a:t>estompée</a:t>
            </a:r>
            <a:r>
              <a:rPr lang="en-US" baseline="0" dirty="0" smtClean="0">
                <a:latin typeface="Times New Roman"/>
                <a:ea typeface="Times New Roman"/>
              </a:rPr>
              <a:t> et à </a:t>
            </a:r>
            <a:r>
              <a:rPr lang="en-US" baseline="0" dirty="0" err="1" smtClean="0">
                <a:latin typeface="Times New Roman"/>
                <a:ea typeface="Times New Roman"/>
              </a:rPr>
              <a:t>finit</a:t>
            </a:r>
            <a:r>
              <a:rPr lang="en-US" baseline="0" dirty="0" smtClean="0">
                <a:latin typeface="Times New Roman"/>
                <a:ea typeface="Times New Roman"/>
              </a:rPr>
              <a:t> par </a:t>
            </a:r>
            <a:r>
              <a:rPr lang="en-US" baseline="0" dirty="0" err="1" smtClean="0">
                <a:latin typeface="Times New Roman"/>
                <a:ea typeface="Times New Roman"/>
              </a:rPr>
              <a:t>arrêter</a:t>
            </a:r>
            <a:r>
              <a:rPr lang="en-US" baseline="0" dirty="0" smtClean="0">
                <a:latin typeface="Times New Roman"/>
                <a:ea typeface="Times New Roman"/>
              </a:rPr>
              <a:t> de </a:t>
            </a:r>
            <a:r>
              <a:rPr lang="en-US" baseline="0" dirty="0" err="1" smtClean="0">
                <a:latin typeface="Times New Roman"/>
                <a:ea typeface="Times New Roman"/>
              </a:rPr>
              <a:t>l’obséder</a:t>
            </a:r>
            <a:r>
              <a:rPr lang="en-US" baseline="0" dirty="0" smtClean="0">
                <a:latin typeface="Times New Roman"/>
                <a:ea typeface="Times New Roman"/>
              </a:rPr>
              <a:t>.</a:t>
            </a:r>
            <a:endParaRPr lang="en-US" dirty="0">
              <a:latin typeface="Times New Roman"/>
              <a:ea typeface="Times New Roman"/>
            </a:endParaRPr>
          </a:p>
          <a:p>
            <a:pPr marL="453634" lvl="1"/>
            <a:r>
              <a:rPr lang="en-US" b="1" dirty="0" err="1">
                <a:latin typeface="Times New Roman"/>
                <a:ea typeface="Times New Roman"/>
              </a:rPr>
              <a:t>Conseil</a:t>
            </a:r>
            <a:r>
              <a:rPr lang="en-US" b="1" dirty="0">
                <a:latin typeface="Times New Roman"/>
                <a:ea typeface="Times New Roman"/>
              </a:rPr>
              <a:t>: </a:t>
            </a:r>
            <a:r>
              <a:rPr lang="en-US" dirty="0" err="1">
                <a:latin typeface="Times New Roman"/>
                <a:ea typeface="Times New Roman"/>
              </a:rPr>
              <a:t>Dites</a:t>
            </a:r>
            <a:r>
              <a:rPr lang="en-US" dirty="0">
                <a:latin typeface="Times New Roman"/>
                <a:ea typeface="Times New Roman"/>
              </a:rPr>
              <a:t> à </a:t>
            </a:r>
            <a:r>
              <a:rPr lang="en-US" dirty="0" err="1">
                <a:latin typeface="Times New Roman"/>
                <a:ea typeface="Times New Roman"/>
              </a:rPr>
              <a:t>vos</a:t>
            </a:r>
            <a:r>
              <a:rPr lang="en-US" dirty="0">
                <a:latin typeface="Times New Roman"/>
                <a:ea typeface="Times New Roman"/>
              </a:rPr>
              <a:t> </a:t>
            </a:r>
            <a:r>
              <a:rPr lang="en-US" dirty="0" err="1">
                <a:latin typeface="Times New Roman"/>
                <a:ea typeface="Times New Roman"/>
              </a:rPr>
              <a:t>enfants</a:t>
            </a:r>
            <a:r>
              <a:rPr lang="en-US" dirty="0">
                <a:latin typeface="Times New Roman"/>
                <a:ea typeface="Times New Roman"/>
              </a:rPr>
              <a:t> </a:t>
            </a:r>
            <a:r>
              <a:rPr lang="en-US" dirty="0" err="1">
                <a:latin typeface="Times New Roman"/>
                <a:ea typeface="Times New Roman"/>
              </a:rPr>
              <a:t>qu’ils</a:t>
            </a:r>
            <a:r>
              <a:rPr lang="en-US" dirty="0">
                <a:latin typeface="Times New Roman"/>
                <a:ea typeface="Times New Roman"/>
              </a:rPr>
              <a:t> </a:t>
            </a:r>
            <a:r>
              <a:rPr lang="en-US" dirty="0" err="1">
                <a:latin typeface="Times New Roman"/>
                <a:ea typeface="Times New Roman"/>
              </a:rPr>
              <a:t>peuvent</a:t>
            </a:r>
            <a:r>
              <a:rPr lang="en-US" dirty="0">
                <a:latin typeface="Times New Roman"/>
                <a:ea typeface="Times New Roman"/>
              </a:rPr>
              <a:t> </a:t>
            </a:r>
            <a:r>
              <a:rPr lang="en-US" dirty="0" err="1">
                <a:latin typeface="Times New Roman"/>
                <a:ea typeface="Times New Roman"/>
              </a:rPr>
              <a:t>venir</a:t>
            </a:r>
            <a:r>
              <a:rPr lang="en-US" dirty="0">
                <a:latin typeface="Times New Roman"/>
                <a:ea typeface="Times New Roman"/>
              </a:rPr>
              <a:t> </a:t>
            </a:r>
            <a:r>
              <a:rPr lang="en-US" dirty="0" err="1">
                <a:latin typeface="Times New Roman"/>
                <a:ea typeface="Times New Roman"/>
              </a:rPr>
              <a:t>vous</a:t>
            </a:r>
            <a:r>
              <a:rPr lang="en-US" dirty="0">
                <a:latin typeface="Times New Roman"/>
                <a:ea typeface="Times New Roman"/>
              </a:rPr>
              <a:t> </a:t>
            </a:r>
            <a:r>
              <a:rPr lang="en-US" dirty="0" err="1">
                <a:latin typeface="Times New Roman"/>
                <a:ea typeface="Times New Roman"/>
              </a:rPr>
              <a:t>parler</a:t>
            </a:r>
            <a:r>
              <a:rPr lang="en-US" dirty="0">
                <a:latin typeface="Times New Roman"/>
                <a:ea typeface="Times New Roman"/>
              </a:rPr>
              <a:t> </a:t>
            </a:r>
            <a:r>
              <a:rPr lang="en-US" dirty="0" err="1">
                <a:latin typeface="Times New Roman"/>
                <a:ea typeface="Times New Roman"/>
              </a:rPr>
              <a:t>s’ils</a:t>
            </a:r>
            <a:r>
              <a:rPr lang="en-US" dirty="0">
                <a:latin typeface="Times New Roman"/>
                <a:ea typeface="Times New Roman"/>
              </a:rPr>
              <a:t> </a:t>
            </a:r>
            <a:r>
              <a:rPr lang="en-US" dirty="0" err="1">
                <a:latin typeface="Times New Roman"/>
                <a:ea typeface="Times New Roman"/>
              </a:rPr>
              <a:t>sont</a:t>
            </a:r>
            <a:r>
              <a:rPr lang="en-US" dirty="0">
                <a:latin typeface="Times New Roman"/>
                <a:ea typeface="Times New Roman"/>
              </a:rPr>
              <a:t> </a:t>
            </a:r>
            <a:r>
              <a:rPr lang="en-US" dirty="0" err="1">
                <a:latin typeface="Times New Roman"/>
                <a:ea typeface="Times New Roman"/>
              </a:rPr>
              <a:t>pertubé</a:t>
            </a:r>
            <a:r>
              <a:rPr lang="en-US" dirty="0">
                <a:latin typeface="Times New Roman"/>
                <a:ea typeface="Times New Roman"/>
              </a:rPr>
              <a:t> par </a:t>
            </a:r>
            <a:r>
              <a:rPr lang="en-US" dirty="0" err="1">
                <a:latin typeface="Times New Roman"/>
                <a:ea typeface="Times New Roman"/>
              </a:rPr>
              <a:t>quelques</a:t>
            </a:r>
            <a:r>
              <a:rPr lang="en-US" dirty="0">
                <a:latin typeface="Times New Roman"/>
                <a:ea typeface="Times New Roman"/>
              </a:rPr>
              <a:t> choses qui </a:t>
            </a:r>
            <a:r>
              <a:rPr lang="en-US" dirty="0" err="1">
                <a:latin typeface="Times New Roman"/>
                <a:ea typeface="Times New Roman"/>
              </a:rPr>
              <a:t>s’est</a:t>
            </a:r>
            <a:r>
              <a:rPr lang="en-US" dirty="0">
                <a:latin typeface="Times New Roman"/>
                <a:ea typeface="Times New Roman"/>
              </a:rPr>
              <a:t> passé </a:t>
            </a:r>
            <a:r>
              <a:rPr lang="en-US" dirty="0" err="1">
                <a:latin typeface="Times New Roman"/>
                <a:ea typeface="Times New Roman"/>
              </a:rPr>
              <a:t>sur</a:t>
            </a:r>
            <a:r>
              <a:rPr lang="en-US" dirty="0">
                <a:latin typeface="Times New Roman"/>
                <a:ea typeface="Times New Roman"/>
              </a:rPr>
              <a:t> internet sans </a:t>
            </a:r>
            <a:r>
              <a:rPr lang="en-US" dirty="0" err="1">
                <a:latin typeface="Times New Roman"/>
                <a:ea typeface="Times New Roman"/>
              </a:rPr>
              <a:t>risque</a:t>
            </a:r>
            <a:r>
              <a:rPr lang="en-US" dirty="0">
                <a:latin typeface="Times New Roman"/>
                <a:ea typeface="Times New Roman"/>
              </a:rPr>
              <a:t> de se faire </a:t>
            </a:r>
            <a:r>
              <a:rPr lang="en-US" dirty="0" err="1">
                <a:latin typeface="Times New Roman"/>
                <a:ea typeface="Times New Roman"/>
              </a:rPr>
              <a:t>tuer</a:t>
            </a:r>
            <a:r>
              <a:rPr lang="en-US" dirty="0">
                <a:latin typeface="Times New Roman"/>
                <a:ea typeface="Times New Roman"/>
              </a:rPr>
              <a:t> </a:t>
            </a:r>
            <a:r>
              <a:rPr lang="en-US" dirty="0" err="1">
                <a:latin typeface="Times New Roman"/>
                <a:ea typeface="Times New Roman"/>
              </a:rPr>
              <a:t>ou</a:t>
            </a:r>
            <a:r>
              <a:rPr lang="en-US" dirty="0">
                <a:latin typeface="Times New Roman"/>
                <a:ea typeface="Times New Roman"/>
              </a:rPr>
              <a:t> </a:t>
            </a:r>
            <a:r>
              <a:rPr lang="en-US" dirty="0" err="1">
                <a:latin typeface="Times New Roman"/>
                <a:ea typeface="Times New Roman"/>
              </a:rPr>
              <a:t>engueler</a:t>
            </a:r>
            <a:r>
              <a:rPr lang="en-US" dirty="0">
                <a:latin typeface="Times New Roman"/>
                <a:ea typeface="Times New Roman"/>
              </a:rPr>
              <a:t>.</a:t>
            </a:r>
          </a:p>
          <a:p>
            <a:r>
              <a:rPr lang="en-US" dirty="0">
                <a:latin typeface="Times New Roman"/>
                <a:ea typeface="Times New Roman"/>
              </a:rPr>
              <a:t>3. </a:t>
            </a:r>
            <a:r>
              <a:rPr lang="en-US" dirty="0" err="1">
                <a:latin typeface="Times New Roman"/>
                <a:ea typeface="Times New Roman"/>
              </a:rPr>
              <a:t>Cyberintimidation</a:t>
            </a:r>
            <a:endParaRPr lang="en-US" dirty="0">
              <a:latin typeface="Times New Roman"/>
              <a:ea typeface="Times New Roman"/>
            </a:endParaRPr>
          </a:p>
          <a:p>
            <a:pPr marL="453634" lvl="1"/>
            <a:endParaRPr lang="en-US" dirty="0">
              <a:latin typeface="Times New Roman"/>
              <a:ea typeface="Times New Roman"/>
            </a:endParaRPr>
          </a:p>
          <a:p>
            <a:pPr marL="453634" lvl="1"/>
            <a:endParaRPr lang="en-US" dirty="0">
              <a:latin typeface="Times New Roman"/>
              <a:ea typeface="Times New Roman"/>
            </a:endParaRPr>
          </a:p>
        </p:txBody>
      </p:sp>
    </p:spTree>
    <p:extLst>
      <p:ext uri="{BB962C8B-B14F-4D97-AF65-F5344CB8AC3E}">
        <p14:creationId xmlns:p14="http://schemas.microsoft.com/office/powerpoint/2010/main" val="3815478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854075" y="744538"/>
            <a:ext cx="4960938"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66910" y="4715156"/>
            <a:ext cx="5335268" cy="4466988"/>
          </a:xfrm>
          <a:prstGeom prst="rect">
            <a:avLst/>
          </a:prstGeom>
        </p:spPr>
        <p:txBody>
          <a:bodyPr lIns="90712" tIns="90712" rIns="90712" bIns="90712" anchor="t" anchorCtr="0">
            <a:noAutofit/>
          </a:bodyPr>
          <a:lstStyle/>
          <a:p>
            <a:r>
              <a:rPr lang="fr-CH" dirty="0"/>
              <a:t>= diffuser de manière intentionnelles des texte, des images, des films offensants par le biais des moyens de communication moderne (</a:t>
            </a:r>
            <a:r>
              <a:rPr lang="fr-CH" dirty="0" err="1"/>
              <a:t>natel</a:t>
            </a:r>
            <a:r>
              <a:rPr lang="fr-CH" dirty="0"/>
              <a:t>, </a:t>
            </a:r>
            <a:r>
              <a:rPr lang="fr-CH" dirty="0" err="1"/>
              <a:t>tchat</a:t>
            </a:r>
            <a:r>
              <a:rPr lang="fr-CH" dirty="0"/>
              <a:t>, réseaux sociaux, </a:t>
            </a:r>
            <a:r>
              <a:rPr lang="fr-CH" dirty="0" err="1"/>
              <a:t>youtube</a:t>
            </a:r>
            <a:r>
              <a:rPr lang="fr-CH" dirty="0"/>
              <a:t>, forums, blog) dans le but calomnier, ridiculiser, persécuter les personnes.</a:t>
            </a:r>
          </a:p>
          <a:p>
            <a:r>
              <a:rPr lang="fr-CH" dirty="0"/>
              <a:t>On connait les tête de turque, bouc émissaire dans la cours d’école par exemple… Et si ça commence souvent dans la cours d’école </a:t>
            </a:r>
            <a:r>
              <a:rPr lang="fr-CH" dirty="0" smtClean="0"/>
              <a:t>ou en tout cas </a:t>
            </a:r>
            <a:r>
              <a:rPr lang="fr-CH" dirty="0"/>
              <a:t>dans la vie réel, ces intimidations peuvent continuer sur internet, chez lui, dans sa chambre…</a:t>
            </a:r>
            <a:r>
              <a:rPr lang="fr-FR" dirty="0"/>
              <a:t> Pour exemple, une fille âgée de 14 ans est devenue dépressive et a songé à se suicider, après que ces camarade de classe </a:t>
            </a:r>
            <a:r>
              <a:rPr lang="fr-FR" dirty="0" smtClean="0"/>
              <a:t>ont </a:t>
            </a:r>
            <a:r>
              <a:rPr lang="fr-FR" dirty="0"/>
              <a:t>fait de sa vie un enfer. Ils l’ont ignorée, raillée, blessée, menacée, insultée, humiliée, </a:t>
            </a:r>
            <a:r>
              <a:rPr lang="fr-FR" dirty="0" smtClean="0"/>
              <a:t>martyrisée. </a:t>
            </a:r>
            <a:r>
              <a:rPr lang="fr-FR" dirty="0"/>
              <a:t>Si </a:t>
            </a:r>
            <a:r>
              <a:rPr lang="fr-FR" dirty="0" smtClean="0"/>
              <a:t>cet </a:t>
            </a:r>
            <a:r>
              <a:rPr lang="fr-FR" dirty="0"/>
              <a:t>histoire commence </a:t>
            </a:r>
            <a:r>
              <a:rPr lang="fr-FR" dirty="0" smtClean="0"/>
              <a:t>dans </a:t>
            </a:r>
            <a:r>
              <a:rPr lang="fr-FR" dirty="0"/>
              <a:t>la vie réelle, elle continue et se propage vitesse grand V sur Internet </a:t>
            </a:r>
            <a:r>
              <a:rPr lang="fr-FR" b="1" dirty="0"/>
              <a:t>(Image 1)</a:t>
            </a:r>
          </a:p>
          <a:p>
            <a:r>
              <a:rPr lang="fr-FR" b="1" dirty="0" smtClean="0"/>
              <a:t>Conseil: </a:t>
            </a:r>
            <a:r>
              <a:rPr lang="fr-CH" dirty="0"/>
              <a:t>Etre attentif aux changements de comportement de vos enfants et les inciter à se confier à un adulte auquel ils ont confiance.</a:t>
            </a:r>
          </a:p>
          <a:p>
            <a:r>
              <a:rPr lang="fr-CH" b="1" dirty="0"/>
              <a:t>(image 2) </a:t>
            </a:r>
            <a:r>
              <a:rPr lang="fr-CH" dirty="0"/>
              <a:t>La photo était destinée à son petit ami uniquement, mais finalement la photo tourne sur le net, et elle n’a plus le contrôle de cette image</a:t>
            </a:r>
            <a:r>
              <a:rPr lang="fr-CH" dirty="0" smtClean="0"/>
              <a:t>. Et sa</a:t>
            </a:r>
            <a:r>
              <a:rPr lang="fr-CH" baseline="0" dirty="0" smtClean="0"/>
              <a:t> </a:t>
            </a:r>
            <a:r>
              <a:rPr lang="fr-CH" baseline="0" dirty="0" err="1" smtClean="0"/>
              <a:t>cyberréputation</a:t>
            </a:r>
            <a:r>
              <a:rPr lang="fr-CH" baseline="0" dirty="0" smtClean="0"/>
              <a:t> est mise en jeu. Et sera difficile de la faire changer.</a:t>
            </a:r>
            <a:endParaRPr lang="fr-CH" dirty="0"/>
          </a:p>
          <a:p>
            <a:r>
              <a:rPr lang="fr-CH" b="1" dirty="0" smtClean="0"/>
              <a:t>Conseil: </a:t>
            </a:r>
            <a:r>
              <a:rPr lang="fr-CH" dirty="0"/>
              <a:t>Réfléchir aux images qu’on envoie. Les amis d’aujourd’hui ne seront peut-être pas ceux de demain</a:t>
            </a:r>
          </a:p>
          <a:p>
            <a:r>
              <a:rPr lang="fr-CH" dirty="0" smtClean="0"/>
              <a:t>Autres exemples de </a:t>
            </a:r>
            <a:r>
              <a:rPr lang="fr-CH" dirty="0" err="1" smtClean="0"/>
              <a:t>cyberintimidation</a:t>
            </a:r>
            <a:r>
              <a:rPr lang="fr-CH" dirty="0" smtClean="0"/>
              <a:t>: </a:t>
            </a:r>
            <a:r>
              <a:rPr lang="fr-CH" dirty="0"/>
              <a:t>des jeunes qui ouvre un groupe sur </a:t>
            </a:r>
            <a:r>
              <a:rPr lang="fr-CH" dirty="0" err="1"/>
              <a:t>facebook</a:t>
            </a:r>
            <a:r>
              <a:rPr lang="fr-CH" dirty="0"/>
              <a:t>, contre un prof, avec des commentaires, du style: on veut tous lui casser la gueule…</a:t>
            </a:r>
          </a:p>
          <a:p>
            <a:r>
              <a:rPr lang="fr-CH" dirty="0"/>
              <a:t>Ou encore il n’est pas rare que des vidéos de </a:t>
            </a:r>
            <a:r>
              <a:rPr lang="fr-CH" dirty="0" smtClean="0"/>
              <a:t>bagarre</a:t>
            </a:r>
            <a:r>
              <a:rPr lang="fr-CH" baseline="0" dirty="0" smtClean="0"/>
              <a:t> qui </a:t>
            </a:r>
            <a:r>
              <a:rPr lang="fr-CH" dirty="0" smtClean="0"/>
              <a:t>circulent </a:t>
            </a:r>
            <a:r>
              <a:rPr lang="fr-CH" dirty="0"/>
              <a:t>et se </a:t>
            </a:r>
            <a:r>
              <a:rPr lang="fr-CH" dirty="0" smtClean="0"/>
              <a:t>propagent </a:t>
            </a:r>
            <a:r>
              <a:rPr lang="fr-CH" dirty="0"/>
              <a:t>très rapidement.</a:t>
            </a:r>
          </a:p>
          <a:p>
            <a:endParaRPr lang="fr-CH" dirty="0"/>
          </a:p>
          <a:p>
            <a:r>
              <a:rPr lang="fr-CH" dirty="0"/>
              <a:t>Si d’un autre côté s’il y a des </a:t>
            </a:r>
            <a:r>
              <a:rPr lang="fr-CH" dirty="0" smtClean="0"/>
              <a:t>harcelés, </a:t>
            </a:r>
            <a:r>
              <a:rPr lang="fr-CH" dirty="0"/>
              <a:t>il y a  aussi des harceleurs. Et parce qu’on veut appartenir à un groupe, ou parce qu’on pense que c’est juste pour rigoler, ou parce qu’on a l’impression d’être anonyme derrière l’écran, ou encore parce on ne mesure pas les conséquences de nos actes, on peut assez rapidement se retrouver dans la peau de celui qui harcèle.</a:t>
            </a:r>
          </a:p>
          <a:p>
            <a:r>
              <a:rPr lang="fr-CH" b="1" dirty="0"/>
              <a:t>Conseil: </a:t>
            </a:r>
            <a:r>
              <a:rPr lang="fr-CH" dirty="0"/>
              <a:t>Comme dans la vrai vie, vous aspirez sûrement à transmettre des valeurs à vos enfants, comme le respect, la tolérance ou l’empathie. Expliquez à vos enfants que la toile est un espace public et que vous attendez le même comportement de leur part autant dans le réel que </a:t>
            </a:r>
            <a:r>
              <a:rPr lang="fr-CH" dirty="0" smtClean="0"/>
              <a:t>dans le </a:t>
            </a:r>
            <a:r>
              <a:rPr lang="fr-CH" dirty="0"/>
              <a:t>virtuel.</a:t>
            </a:r>
          </a:p>
          <a:p>
            <a:r>
              <a:rPr lang="fr-CH" dirty="0"/>
              <a:t>De plus, tout ce qui est fait en groupe ou cautionner contre un individu seul est un acte de lâcheté. Le harcèlement n’est pas un jeu, il est puni par la loi. Nous </a:t>
            </a:r>
            <a:r>
              <a:rPr lang="fr-CH" dirty="0" smtClean="0"/>
              <a:t>reviendrons </a:t>
            </a:r>
            <a:r>
              <a:rPr lang="fr-CH" dirty="0"/>
              <a:t>sur les lois plus tard.</a:t>
            </a:r>
            <a:endParaRPr lang="en-US" dirty="0"/>
          </a:p>
        </p:txBody>
      </p:sp>
    </p:spTree>
    <p:extLst>
      <p:ext uri="{BB962C8B-B14F-4D97-AF65-F5344CB8AC3E}">
        <p14:creationId xmlns:p14="http://schemas.microsoft.com/office/powerpoint/2010/main" val="3596006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Une</a:t>
            </a:r>
            <a:r>
              <a:rPr lang="fr-CH" baseline="0" dirty="0" smtClean="0"/>
              <a:t> petite vidéo de prévention pour illustrer ce que je viens d’expliquer sur le </a:t>
            </a:r>
            <a:r>
              <a:rPr lang="fr-CH" baseline="0" dirty="0" err="1" smtClean="0"/>
              <a:t>cyberharcèlement</a:t>
            </a:r>
            <a:r>
              <a:rPr lang="fr-CH" baseline="0" dirty="0" smtClean="0"/>
              <a:t>.</a:t>
            </a:r>
            <a:endParaRPr lang="fr-CH" dirty="0"/>
          </a:p>
        </p:txBody>
      </p:sp>
    </p:spTree>
    <p:extLst>
      <p:ext uri="{BB962C8B-B14F-4D97-AF65-F5344CB8AC3E}">
        <p14:creationId xmlns:p14="http://schemas.microsoft.com/office/powerpoint/2010/main" val="3227108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sz="1100" kern="1200" dirty="0" smtClean="0">
                <a:solidFill>
                  <a:srgbClr val="000000"/>
                </a:solidFill>
                <a:latin typeface="+mn-lt"/>
                <a:ea typeface="Calibri"/>
                <a:cs typeface="Times New Roman"/>
              </a:rPr>
              <a:t>On parle de </a:t>
            </a:r>
            <a:r>
              <a:rPr lang="fr-CH" sz="1100" kern="1200" dirty="0" err="1" smtClean="0">
                <a:solidFill>
                  <a:srgbClr val="000000"/>
                </a:solidFill>
                <a:latin typeface="+mn-lt"/>
                <a:ea typeface="Calibri"/>
                <a:cs typeface="Times New Roman"/>
              </a:rPr>
              <a:t>cybergrooming</a:t>
            </a:r>
            <a:r>
              <a:rPr lang="fr-CH" sz="1100" kern="1200" dirty="0" smtClean="0">
                <a:solidFill>
                  <a:srgbClr val="000000"/>
                </a:solidFill>
                <a:latin typeface="+mn-lt"/>
                <a:ea typeface="Calibri"/>
                <a:cs typeface="Times New Roman"/>
              </a:rPr>
              <a:t> ou </a:t>
            </a:r>
            <a:r>
              <a:rPr lang="fr-CH" sz="1100" kern="1200" dirty="0" err="1" smtClean="0">
                <a:solidFill>
                  <a:srgbClr val="000000"/>
                </a:solidFill>
                <a:latin typeface="+mn-lt"/>
                <a:ea typeface="Calibri"/>
                <a:cs typeface="Times New Roman"/>
              </a:rPr>
              <a:t>grooming</a:t>
            </a:r>
            <a:r>
              <a:rPr lang="fr-CH" sz="1100" kern="1200" dirty="0" smtClean="0">
                <a:solidFill>
                  <a:srgbClr val="000000"/>
                </a:solidFill>
                <a:latin typeface="+mn-lt"/>
                <a:ea typeface="Calibri"/>
                <a:cs typeface="Times New Roman"/>
              </a:rPr>
              <a:t> lorsqu’un adulte contacte un enfant sur Internet dans un but sexuel. </a:t>
            </a:r>
            <a:r>
              <a:rPr lang="fr-FR" sz="1100" dirty="0" smtClean="0"/>
              <a:t>Cela commence par un dialogue via Internet apparemment anodin, tout au moins au début. La conversation d’abord est légère pour gagner la confiance de ses victimes</a:t>
            </a:r>
            <a:r>
              <a:rPr lang="fr-FR" sz="1100" baseline="0" dirty="0" smtClean="0"/>
              <a:t> et pour </a:t>
            </a:r>
            <a:r>
              <a:rPr lang="fr-CH" sz="1100" kern="1200" dirty="0" smtClean="0">
                <a:solidFill>
                  <a:srgbClr val="000000"/>
                </a:solidFill>
                <a:latin typeface="+mn-lt"/>
                <a:ea typeface="Calibri"/>
                <a:cs typeface="Times New Roman"/>
              </a:rPr>
              <a:t>soustraire des informations qui lui permettra ensuite de les mettre sous pression. Ensuite la conversation</a:t>
            </a:r>
            <a:r>
              <a:rPr lang="fr-CH" sz="1100" kern="1200" baseline="0" dirty="0" smtClean="0">
                <a:solidFill>
                  <a:srgbClr val="000000"/>
                </a:solidFill>
                <a:latin typeface="+mn-lt"/>
                <a:ea typeface="Calibri"/>
                <a:cs typeface="Times New Roman"/>
              </a:rPr>
              <a:t> change de ton, </a:t>
            </a:r>
            <a:r>
              <a:rPr lang="fr-FR" sz="1100" kern="1200" baseline="0" dirty="0" smtClean="0">
                <a:solidFill>
                  <a:schemeClr val="tx1"/>
                </a:solidFill>
                <a:latin typeface="+mn-lt"/>
                <a:ea typeface="+mn-ea"/>
                <a:cs typeface="+mn-cs"/>
              </a:rPr>
              <a:t>i</a:t>
            </a:r>
            <a:r>
              <a:rPr lang="fr-FR" sz="1100" dirty="0" smtClean="0"/>
              <a:t>l pose des questions intimes,</a:t>
            </a:r>
            <a:r>
              <a:rPr lang="fr-FR" sz="1100" baseline="0" dirty="0" smtClean="0"/>
              <a:t> </a:t>
            </a:r>
            <a:r>
              <a:rPr lang="fr-CH" sz="1100" dirty="0" smtClean="0"/>
              <a:t>demande de se déshabiller</a:t>
            </a:r>
            <a:r>
              <a:rPr lang="fr-CH" sz="1100" baseline="0" dirty="0" smtClean="0"/>
              <a:t> devant la caméra en proférant la menace de divulguer les infos ou photos que la personne lui a fourni plus tôt.</a:t>
            </a:r>
          </a:p>
          <a:p>
            <a:r>
              <a:rPr lang="fr-CH" sz="1100" b="1" baseline="0" dirty="0" smtClean="0"/>
              <a:t>Conseil: </a:t>
            </a:r>
            <a:r>
              <a:rPr lang="fr-CH" sz="1100" baseline="0" dirty="0" smtClean="0"/>
              <a:t>sans dramatiser, il faut parler à vos enfants de ce risque et leur dire qu’ils peuvent s’en craindre venir vous en parler.</a:t>
            </a:r>
            <a:endParaRPr lang="fr-CH" dirty="0"/>
          </a:p>
        </p:txBody>
      </p:sp>
    </p:spTree>
    <p:extLst>
      <p:ext uri="{BB962C8B-B14F-4D97-AF65-F5344CB8AC3E}">
        <p14:creationId xmlns:p14="http://schemas.microsoft.com/office/powerpoint/2010/main" val="3601271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Shape 52"/>
          <p:cNvSpPr>
            <a:spLocks noGrp="1" noRot="1" noChangeAspect="1"/>
          </p:cNvSpPr>
          <p:nvPr>
            <p:ph type="sldImg" idx="2"/>
          </p:nvPr>
        </p:nvSpPr>
        <p:spPr>
          <a:xfrm>
            <a:off x="854075" y="744538"/>
            <a:ext cx="4960938"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 name="Shape 53"/>
          <p:cNvSpPr txBox="1">
            <a:spLocks noGrp="1"/>
          </p:cNvSpPr>
          <p:nvPr>
            <p:ph type="body" idx="1"/>
          </p:nvPr>
        </p:nvSpPr>
        <p:spPr>
          <a:xfrm>
            <a:off x="666910" y="4715156"/>
            <a:ext cx="5335268" cy="4466988"/>
          </a:xfrm>
          <a:prstGeom prst="rect">
            <a:avLst/>
          </a:prstGeom>
        </p:spPr>
        <p:txBody>
          <a:bodyPr lIns="90712" tIns="90712" rIns="90712" bIns="90712" anchor="t" anchorCtr="0">
            <a:noAutofit/>
          </a:bodyPr>
          <a:lstStyle/>
          <a:p>
            <a:r>
              <a:rPr lang="en-US" dirty="0">
                <a:latin typeface="Times New Roman"/>
                <a:ea typeface="Times New Roman"/>
              </a:rPr>
              <a:t>4. </a:t>
            </a:r>
            <a:r>
              <a:rPr lang="en-US" dirty="0" err="1">
                <a:latin typeface="Times New Roman"/>
                <a:ea typeface="Times New Roman"/>
              </a:rPr>
              <a:t>Sphère</a:t>
            </a:r>
            <a:r>
              <a:rPr lang="en-US" dirty="0">
                <a:latin typeface="Times New Roman"/>
                <a:ea typeface="Times New Roman"/>
              </a:rPr>
              <a:t> </a:t>
            </a:r>
            <a:r>
              <a:rPr lang="en-US" dirty="0" err="1">
                <a:latin typeface="Times New Roman"/>
                <a:ea typeface="Times New Roman"/>
              </a:rPr>
              <a:t>privée</a:t>
            </a:r>
            <a:r>
              <a:rPr lang="en-US" dirty="0">
                <a:latin typeface="Times New Roman"/>
                <a:ea typeface="Times New Roman"/>
              </a:rPr>
              <a:t> </a:t>
            </a:r>
            <a:r>
              <a:rPr lang="en-US" dirty="0" err="1">
                <a:latin typeface="Times New Roman"/>
                <a:ea typeface="Times New Roman"/>
              </a:rPr>
              <a:t>exposée</a:t>
            </a:r>
            <a:r>
              <a:rPr lang="en-US" dirty="0">
                <a:latin typeface="Times New Roman"/>
                <a:ea typeface="Times New Roman"/>
              </a:rPr>
              <a:t>. Surtout </a:t>
            </a:r>
            <a:r>
              <a:rPr lang="en-US" dirty="0" err="1">
                <a:latin typeface="Times New Roman"/>
                <a:ea typeface="Times New Roman"/>
              </a:rPr>
              <a:t>c’est</a:t>
            </a:r>
            <a:r>
              <a:rPr lang="en-US" dirty="0">
                <a:latin typeface="Times New Roman"/>
                <a:ea typeface="Times New Roman"/>
              </a:rPr>
              <a:t> </a:t>
            </a:r>
            <a:r>
              <a:rPr lang="en-US" dirty="0" err="1">
                <a:latin typeface="Times New Roman"/>
                <a:ea typeface="Times New Roman"/>
              </a:rPr>
              <a:t>l’effet</a:t>
            </a:r>
            <a:r>
              <a:rPr lang="en-US" dirty="0">
                <a:latin typeface="Times New Roman"/>
                <a:ea typeface="Times New Roman"/>
              </a:rPr>
              <a:t> ricochet de </a:t>
            </a:r>
            <a:r>
              <a:rPr lang="en-US" dirty="0" err="1">
                <a:latin typeface="Times New Roman"/>
                <a:ea typeface="Times New Roman"/>
              </a:rPr>
              <a:t>l’information</a:t>
            </a:r>
            <a:r>
              <a:rPr lang="en-US" dirty="0" smtClean="0">
                <a:latin typeface="Times New Roman"/>
                <a:ea typeface="Times New Roman"/>
              </a:rPr>
              <a:t>. Elle </a:t>
            </a:r>
            <a:r>
              <a:rPr lang="en-US" dirty="0">
                <a:latin typeface="Times New Roman"/>
                <a:ea typeface="Times New Roman"/>
              </a:rPr>
              <a:t>se </a:t>
            </a:r>
            <a:r>
              <a:rPr lang="en-US" dirty="0" err="1">
                <a:latin typeface="Times New Roman"/>
                <a:ea typeface="Times New Roman"/>
              </a:rPr>
              <a:t>propage</a:t>
            </a:r>
            <a:r>
              <a:rPr lang="en-US" dirty="0">
                <a:latin typeface="Times New Roman"/>
                <a:ea typeface="Times New Roman"/>
              </a:rPr>
              <a:t> avec </a:t>
            </a:r>
            <a:r>
              <a:rPr lang="en-US" dirty="0" err="1">
                <a:latin typeface="Times New Roman"/>
                <a:ea typeface="Times New Roman"/>
              </a:rPr>
              <a:t>rapidité</a:t>
            </a:r>
            <a:r>
              <a:rPr lang="en-US" dirty="0">
                <a:latin typeface="Times New Roman"/>
                <a:ea typeface="Times New Roman"/>
              </a:rPr>
              <a:t> grâce à la </a:t>
            </a:r>
            <a:r>
              <a:rPr lang="en-US" dirty="0" err="1">
                <a:latin typeface="Times New Roman"/>
                <a:ea typeface="Times New Roman"/>
              </a:rPr>
              <a:t>démultiplication</a:t>
            </a:r>
            <a:r>
              <a:rPr lang="en-US" dirty="0">
                <a:latin typeface="Times New Roman"/>
                <a:ea typeface="Times New Roman"/>
              </a:rPr>
              <a:t> des contacts.</a:t>
            </a:r>
          </a:p>
          <a:p>
            <a:r>
              <a:rPr lang="en-US" dirty="0" err="1">
                <a:latin typeface="Times New Roman"/>
                <a:ea typeface="Times New Roman"/>
              </a:rPr>
              <a:t>Nos</a:t>
            </a:r>
            <a:r>
              <a:rPr lang="en-US" dirty="0">
                <a:latin typeface="Times New Roman"/>
                <a:ea typeface="Times New Roman"/>
              </a:rPr>
              <a:t> </a:t>
            </a:r>
            <a:r>
              <a:rPr lang="en-US" dirty="0" err="1">
                <a:latin typeface="Times New Roman"/>
                <a:ea typeface="Times New Roman"/>
              </a:rPr>
              <a:t>données</a:t>
            </a:r>
            <a:r>
              <a:rPr lang="en-US" dirty="0">
                <a:latin typeface="Times New Roman"/>
                <a:ea typeface="Times New Roman"/>
              </a:rPr>
              <a:t> </a:t>
            </a:r>
            <a:r>
              <a:rPr lang="en-US" dirty="0" err="1">
                <a:latin typeface="Times New Roman"/>
                <a:ea typeface="Times New Roman"/>
              </a:rPr>
              <a:t>personnelles</a:t>
            </a:r>
            <a:r>
              <a:rPr lang="en-US" dirty="0">
                <a:latin typeface="Times New Roman"/>
                <a:ea typeface="Times New Roman"/>
              </a:rPr>
              <a:t> ne </a:t>
            </a:r>
            <a:r>
              <a:rPr lang="en-US" dirty="0" err="1">
                <a:latin typeface="Times New Roman"/>
                <a:ea typeface="Times New Roman"/>
              </a:rPr>
              <a:t>sont</a:t>
            </a:r>
            <a:r>
              <a:rPr lang="en-US" dirty="0">
                <a:latin typeface="Times New Roman"/>
                <a:ea typeface="Times New Roman"/>
              </a:rPr>
              <a:t> </a:t>
            </a:r>
            <a:r>
              <a:rPr lang="en-US" dirty="0" err="1">
                <a:latin typeface="Times New Roman"/>
                <a:ea typeface="Times New Roman"/>
              </a:rPr>
              <a:t>justement</a:t>
            </a:r>
            <a:r>
              <a:rPr lang="en-US" dirty="0">
                <a:latin typeface="Times New Roman"/>
                <a:ea typeface="Times New Roman"/>
              </a:rPr>
              <a:t> plus </a:t>
            </a:r>
            <a:r>
              <a:rPr lang="en-US" dirty="0" err="1">
                <a:latin typeface="Times New Roman"/>
                <a:ea typeface="Times New Roman"/>
              </a:rPr>
              <a:t>personnelles</a:t>
            </a:r>
            <a:r>
              <a:rPr lang="en-US" dirty="0">
                <a:latin typeface="Times New Roman"/>
                <a:ea typeface="Times New Roman"/>
              </a:rPr>
              <a:t> </a:t>
            </a:r>
            <a:r>
              <a:rPr lang="en-US" dirty="0" err="1">
                <a:latin typeface="Times New Roman"/>
                <a:ea typeface="Times New Roman"/>
              </a:rPr>
              <a:t>une</a:t>
            </a:r>
            <a:r>
              <a:rPr lang="en-US" dirty="0">
                <a:latin typeface="Times New Roman"/>
                <a:ea typeface="Times New Roman"/>
              </a:rPr>
              <a:t> </a:t>
            </a:r>
            <a:r>
              <a:rPr lang="en-US" dirty="0" err="1">
                <a:latin typeface="Times New Roman"/>
                <a:ea typeface="Times New Roman"/>
              </a:rPr>
              <a:t>fois</a:t>
            </a:r>
            <a:r>
              <a:rPr lang="en-US" dirty="0">
                <a:latin typeface="Times New Roman"/>
                <a:ea typeface="Times New Roman"/>
              </a:rPr>
              <a:t> </a:t>
            </a:r>
            <a:r>
              <a:rPr lang="en-US" dirty="0" err="1">
                <a:latin typeface="Times New Roman"/>
                <a:ea typeface="Times New Roman"/>
              </a:rPr>
              <a:t>sur</a:t>
            </a:r>
            <a:r>
              <a:rPr lang="en-US" dirty="0">
                <a:latin typeface="Times New Roman"/>
                <a:ea typeface="Times New Roman"/>
              </a:rPr>
              <a:t> le net. Et </a:t>
            </a:r>
            <a:r>
              <a:rPr lang="en-US" dirty="0" err="1">
                <a:latin typeface="Times New Roman"/>
                <a:ea typeface="Times New Roman"/>
              </a:rPr>
              <a:t>ces</a:t>
            </a:r>
            <a:r>
              <a:rPr lang="en-US" dirty="0">
                <a:latin typeface="Times New Roman"/>
                <a:ea typeface="Times New Roman"/>
              </a:rPr>
              <a:t> </a:t>
            </a:r>
            <a:r>
              <a:rPr lang="en-US" dirty="0" err="1">
                <a:latin typeface="Times New Roman"/>
                <a:ea typeface="Times New Roman"/>
              </a:rPr>
              <a:t>infos</a:t>
            </a:r>
            <a:r>
              <a:rPr lang="en-US" dirty="0">
                <a:latin typeface="Times New Roman"/>
                <a:ea typeface="Times New Roman"/>
              </a:rPr>
              <a:t> </a:t>
            </a:r>
            <a:r>
              <a:rPr lang="en-US" dirty="0" err="1">
                <a:latin typeface="Times New Roman"/>
                <a:ea typeface="Times New Roman"/>
              </a:rPr>
              <a:t>peuvent</a:t>
            </a:r>
            <a:r>
              <a:rPr lang="en-US" dirty="0">
                <a:latin typeface="Times New Roman"/>
                <a:ea typeface="Times New Roman"/>
              </a:rPr>
              <a:t> </a:t>
            </a:r>
            <a:r>
              <a:rPr lang="en-US" dirty="0" err="1">
                <a:latin typeface="Times New Roman"/>
                <a:ea typeface="Times New Roman"/>
              </a:rPr>
              <a:t>être</a:t>
            </a:r>
            <a:r>
              <a:rPr lang="en-US" dirty="0">
                <a:latin typeface="Times New Roman"/>
                <a:ea typeface="Times New Roman"/>
              </a:rPr>
              <a:t> </a:t>
            </a:r>
            <a:r>
              <a:rPr lang="en-US" dirty="0" err="1" smtClean="0">
                <a:latin typeface="Times New Roman"/>
                <a:ea typeface="Times New Roman"/>
              </a:rPr>
              <a:t>utilisées</a:t>
            </a:r>
            <a:r>
              <a:rPr lang="en-US" dirty="0" smtClean="0">
                <a:latin typeface="Times New Roman"/>
                <a:ea typeface="Times New Roman"/>
              </a:rPr>
              <a:t> </a:t>
            </a:r>
            <a:r>
              <a:rPr lang="en-US" dirty="0">
                <a:latin typeface="Times New Roman"/>
                <a:ea typeface="Times New Roman"/>
              </a:rPr>
              <a:t>par des </a:t>
            </a:r>
            <a:r>
              <a:rPr lang="en-US" dirty="0" err="1">
                <a:latin typeface="Times New Roman"/>
                <a:ea typeface="Times New Roman"/>
              </a:rPr>
              <a:t>personnes</a:t>
            </a:r>
            <a:r>
              <a:rPr lang="en-US" dirty="0">
                <a:latin typeface="Times New Roman"/>
                <a:ea typeface="Times New Roman"/>
              </a:rPr>
              <a:t> </a:t>
            </a:r>
            <a:r>
              <a:rPr lang="en-US" dirty="0" err="1">
                <a:latin typeface="Times New Roman"/>
                <a:ea typeface="Times New Roman"/>
              </a:rPr>
              <a:t>malveillantes</a:t>
            </a:r>
            <a:r>
              <a:rPr lang="en-US" dirty="0">
                <a:latin typeface="Times New Roman"/>
                <a:ea typeface="Times New Roman"/>
              </a:rPr>
              <a:t>.</a:t>
            </a:r>
          </a:p>
          <a:p>
            <a:r>
              <a:rPr lang="en-US" b="1" dirty="0" err="1">
                <a:latin typeface="Times New Roman"/>
                <a:ea typeface="Times New Roman"/>
              </a:rPr>
              <a:t>Conseil</a:t>
            </a:r>
            <a:r>
              <a:rPr lang="en-US" b="1" dirty="0">
                <a:latin typeface="Times New Roman"/>
                <a:ea typeface="Times New Roman"/>
              </a:rPr>
              <a:t>: </a:t>
            </a:r>
            <a:r>
              <a:rPr lang="en-US" dirty="0" err="1">
                <a:latin typeface="Times New Roman"/>
                <a:ea typeface="Times New Roman"/>
              </a:rPr>
              <a:t>toujours</a:t>
            </a:r>
            <a:r>
              <a:rPr lang="en-US" dirty="0">
                <a:latin typeface="Times New Roman"/>
                <a:ea typeface="Times New Roman"/>
              </a:rPr>
              <a:t> se demander </a:t>
            </a:r>
            <a:r>
              <a:rPr lang="en-US" dirty="0" err="1">
                <a:latin typeface="Times New Roman"/>
                <a:ea typeface="Times New Roman"/>
              </a:rPr>
              <a:t>ce</a:t>
            </a:r>
            <a:r>
              <a:rPr lang="en-US" dirty="0">
                <a:latin typeface="Times New Roman"/>
                <a:ea typeface="Times New Roman"/>
              </a:rPr>
              <a:t> </a:t>
            </a:r>
            <a:r>
              <a:rPr lang="en-US" dirty="0" err="1">
                <a:latin typeface="Times New Roman"/>
                <a:ea typeface="Times New Roman"/>
              </a:rPr>
              <a:t>qu’il</a:t>
            </a:r>
            <a:r>
              <a:rPr lang="en-US" dirty="0">
                <a:latin typeface="Times New Roman"/>
                <a:ea typeface="Times New Roman"/>
              </a:rPr>
              <a:t> </a:t>
            </a:r>
            <a:r>
              <a:rPr lang="en-US" dirty="0" err="1">
                <a:latin typeface="Times New Roman"/>
                <a:ea typeface="Times New Roman"/>
              </a:rPr>
              <a:t>est</a:t>
            </a:r>
            <a:r>
              <a:rPr lang="en-US" dirty="0">
                <a:latin typeface="Times New Roman"/>
                <a:ea typeface="Times New Roman"/>
              </a:rPr>
              <a:t> </a:t>
            </a:r>
            <a:r>
              <a:rPr lang="en-US" dirty="0" err="1">
                <a:latin typeface="Times New Roman"/>
                <a:ea typeface="Times New Roman"/>
              </a:rPr>
              <a:t>judicieux</a:t>
            </a:r>
            <a:r>
              <a:rPr lang="en-US" dirty="0">
                <a:latin typeface="Times New Roman"/>
                <a:ea typeface="Times New Roman"/>
              </a:rPr>
              <a:t> de divulger </a:t>
            </a:r>
            <a:r>
              <a:rPr lang="en-US" dirty="0" err="1">
                <a:latin typeface="Times New Roman"/>
                <a:ea typeface="Times New Roman"/>
              </a:rPr>
              <a:t>sur</a:t>
            </a:r>
            <a:r>
              <a:rPr lang="en-US" dirty="0">
                <a:latin typeface="Times New Roman"/>
                <a:ea typeface="Times New Roman"/>
              </a:rPr>
              <a:t> internet: photos, </a:t>
            </a:r>
            <a:r>
              <a:rPr lang="en-US" dirty="0" err="1">
                <a:latin typeface="Times New Roman"/>
                <a:ea typeface="Times New Roman"/>
              </a:rPr>
              <a:t>vidéos</a:t>
            </a:r>
            <a:r>
              <a:rPr lang="en-US" dirty="0">
                <a:latin typeface="Times New Roman"/>
                <a:ea typeface="Times New Roman"/>
              </a:rPr>
              <a:t>, </a:t>
            </a:r>
            <a:r>
              <a:rPr lang="en-US" dirty="0" err="1">
                <a:latin typeface="Times New Roman"/>
                <a:ea typeface="Times New Roman"/>
              </a:rPr>
              <a:t>informations</a:t>
            </a:r>
            <a:r>
              <a:rPr lang="en-US" dirty="0">
                <a:latin typeface="Times New Roman"/>
                <a:ea typeface="Times New Roman"/>
              </a:rPr>
              <a:t>.</a:t>
            </a:r>
          </a:p>
          <a:p>
            <a:endParaRPr lang="en-US" dirty="0">
              <a:latin typeface="Times New Roman"/>
              <a:ea typeface="Times New Roman"/>
            </a:endParaRPr>
          </a:p>
          <a:p>
            <a:r>
              <a:rPr lang="en-US" dirty="0">
                <a:latin typeface="Times New Roman"/>
                <a:ea typeface="Times New Roman"/>
              </a:rPr>
              <a:t>	</a:t>
            </a:r>
          </a:p>
          <a:p>
            <a:pPr marL="453634" lvl="1"/>
            <a:endParaRPr lang="en-US" dirty="0">
              <a:latin typeface="Times New Roman"/>
              <a:ea typeface="Times New Roman"/>
            </a:endParaRPr>
          </a:p>
          <a:p>
            <a:pPr marL="453634" lvl="1"/>
            <a:endParaRPr lang="en-US" dirty="0">
              <a:latin typeface="Times New Roman"/>
              <a:ea typeface="Times New Roman"/>
            </a:endParaRPr>
          </a:p>
        </p:txBody>
      </p:sp>
    </p:spTree>
    <p:extLst>
      <p:ext uri="{BB962C8B-B14F-4D97-AF65-F5344CB8AC3E}">
        <p14:creationId xmlns:p14="http://schemas.microsoft.com/office/powerpoint/2010/main" val="3815478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Pour illustrer</a:t>
            </a:r>
            <a:r>
              <a:rPr lang="fr-CH" baseline="0" dirty="0" smtClean="0"/>
              <a:t> l’importance de réfléchir aux données personnelles à divulguer je vous passe cette petite vidéo</a:t>
            </a:r>
          </a:p>
          <a:p>
            <a:endParaRPr lang="fr-CH" baseline="0" dirty="0" smtClean="0"/>
          </a:p>
          <a:p>
            <a:r>
              <a:rPr lang="fr-CH" baseline="0" dirty="0" smtClean="0"/>
              <a:t>C’est un exemple extrême parce qu’il y a toutes une batterie d’informaticiens qui cherchent ces infos, mais elle montre bien qu’on laisse notre trace sur le Net.</a:t>
            </a:r>
            <a:endParaRPr lang="fr-CH" dirty="0"/>
          </a:p>
        </p:txBody>
      </p:sp>
    </p:spTree>
    <p:extLst>
      <p:ext uri="{BB962C8B-B14F-4D97-AF65-F5344CB8AC3E}">
        <p14:creationId xmlns:p14="http://schemas.microsoft.com/office/powerpoint/2010/main" val="3804652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p:spPr>
        <p:txBody>
          <a:bodyPr lIns="91425" tIns="91425" rIns="91425" bIns="91425" anchor="b" anchorCtr="0"/>
          <a:lstStyle>
            <a:lvl1pPr>
              <a:buSzPct val="100000"/>
              <a:defRPr sz="3400"/>
            </a:lvl1pPr>
            <a:lvl2pPr>
              <a:defRPr/>
            </a:lvl2pPr>
            <a:lvl3pPr>
              <a:defRPr/>
            </a:lvl3pPr>
            <a:lvl4pPr>
              <a:defRPr/>
            </a:lvl4pPr>
            <a:lvl5pPr>
              <a:defRPr/>
            </a:lvl5pPr>
            <a:lvl6pPr>
              <a:defRPr/>
            </a:lvl6pPr>
            <a:lvl7pPr>
              <a:defRPr/>
            </a:lvl7pPr>
            <a:lvl8pPr>
              <a:defRPr/>
            </a:lvl8pPr>
            <a:lvl9pPr>
              <a:defRPr/>
            </a:lvl9pPr>
          </a:lstStyle>
          <a:p>
            <a:endParaRPr/>
          </a:p>
        </p:txBody>
      </p:sp>
      <p:sp>
        <p:nvSpPr>
          <p:cNvPr id="12" name="Shape 12"/>
          <p:cNvSpPr txBox="1">
            <a:spLocks noGrp="1"/>
          </p:cNvSpPr>
          <p:nvPr>
            <p:ph type="body" idx="1"/>
          </p:nvPr>
        </p:nvSpPr>
        <p:spPr>
          <a:xfrm>
            <a:off x="457200" y="1600200"/>
            <a:ext cx="8229600" cy="4967700"/>
          </a:xfrm>
          <a:prstGeom prst="rect">
            <a:avLst/>
          </a:prstGeom>
        </p:spPr>
        <p:txBody>
          <a:bodyPr lIns="91425" tIns="91425" rIns="91425" bIns="91425" anchor="t" anchorCtr="0"/>
          <a:lstStyle>
            <a:lvl1pPr>
              <a:lnSpc>
                <a:spcPct val="140000"/>
              </a:lnSpc>
              <a:buSzPct val="100000"/>
              <a:defRPr sz="2200">
                <a:solidFill>
                  <a:srgbClr val="1A1A1A"/>
                </a:solidFill>
              </a:defRPr>
            </a:lvl1pPr>
            <a:lvl2pPr indent="457200">
              <a:buSzPct val="100000"/>
              <a:defRPr sz="2200"/>
            </a:lvl2pPr>
            <a:lvl3pPr indent="914400">
              <a:buSzPct val="100000"/>
              <a:defRPr sz="2200"/>
            </a:lvl3pPr>
            <a:lvl4pPr indent="1371600">
              <a:buSzPct val="100000"/>
              <a:defRPr sz="2200"/>
            </a:lvl4pPr>
            <a:lvl5pPr>
              <a:buSzPct val="100000"/>
              <a:defRPr sz="2200"/>
            </a:lvl5pPr>
            <a:lvl6pPr>
              <a:buSzPct val="100000"/>
              <a:defRPr sz="2200"/>
            </a:lvl6pPr>
            <a:lvl7pPr>
              <a:buSzPct val="100000"/>
              <a:defRPr sz="2200"/>
            </a:lvl7pPr>
            <a:lvl8pPr>
              <a:buSzPct val="100000"/>
              <a:defRPr sz="2200"/>
            </a:lvl8pPr>
            <a:lvl9pPr>
              <a:buSzPct val="100000"/>
              <a:defRPr sz="22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000"/>
          </a:xfrm>
          <a:prstGeom prst="rect">
            <a:avLst/>
          </a:prstGeom>
        </p:spPr>
        <p:txBody>
          <a:bodyPr lIns="91425" tIns="91425" rIns="91425" bIns="91425" anchor="b"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15" name="Shape 15"/>
          <p:cNvSpPr txBox="1">
            <a:spLocks noGrp="1"/>
          </p:cNvSpPr>
          <p:nvPr>
            <p:ph type="body" idx="1"/>
          </p:nvPr>
        </p:nvSpPr>
        <p:spPr>
          <a:xfrm>
            <a:off x="457200" y="1600200"/>
            <a:ext cx="3994500" cy="4967700"/>
          </a:xfrm>
          <a:prstGeom prst="rect">
            <a:avLst/>
          </a:prstGeom>
        </p:spPr>
        <p:txBody>
          <a:bodyPr lIns="91425" tIns="91425" rIns="91425" bIns="91425" anchor="t" anchorCtr="0"/>
          <a:lstStyle>
            <a:lvl1pPr>
              <a:lnSpc>
                <a:spcPct val="140000"/>
              </a:lnSpc>
              <a:defRPr/>
            </a:lvl1pPr>
            <a:lvl2pPr>
              <a:defRPr/>
            </a:lvl2pPr>
            <a:lvl3pPr>
              <a:defRPr/>
            </a:lvl3pPr>
            <a:lvl4pPr>
              <a:defRPr/>
            </a:lvl4pPr>
            <a:lvl5pPr>
              <a:defRPr/>
            </a:lvl5pPr>
            <a:lvl6pPr>
              <a:defRPr/>
            </a:lvl6pPr>
            <a:lvl7pPr>
              <a:defRPr/>
            </a:lvl7pPr>
            <a:lvl8pPr>
              <a:defRPr/>
            </a:lvl8pPr>
            <a:lvl9pPr>
              <a:defRPr/>
            </a:lvl9pPr>
          </a:lstStyle>
          <a:p>
            <a:endParaRPr dirty="0"/>
          </a:p>
        </p:txBody>
      </p:sp>
      <p:sp>
        <p:nvSpPr>
          <p:cNvPr id="16" name="Shape 16"/>
          <p:cNvSpPr txBox="1">
            <a:spLocks noGrp="1"/>
          </p:cNvSpPr>
          <p:nvPr>
            <p:ph type="body" idx="2"/>
          </p:nvPr>
        </p:nvSpPr>
        <p:spPr>
          <a:xfrm>
            <a:off x="4692273" y="1600200"/>
            <a:ext cx="3994500" cy="4967700"/>
          </a:xfrm>
          <a:prstGeom prst="rect">
            <a:avLst/>
          </a:prstGeom>
        </p:spPr>
        <p:txBody>
          <a:bodyPr lIns="91425" tIns="91425" rIns="91425" bIns="91425" anchor="t" anchorCtr="0"/>
          <a:lstStyle>
            <a:lvl1pPr>
              <a:lnSpc>
                <a:spcPct val="140000"/>
              </a:lnSpc>
              <a:defRPr/>
            </a:lvl1pPr>
            <a:lvl2pPr>
              <a:defRPr/>
            </a:lvl2pPr>
            <a:lvl3pPr>
              <a:defRPr/>
            </a:lvl3pPr>
            <a:lvl4pPr>
              <a:defRPr/>
            </a:lvl4pPr>
            <a:lvl5pPr>
              <a:defRPr/>
            </a:lvl5pPr>
            <a:lvl6pPr>
              <a:defRPr/>
            </a:lvl6pPr>
            <a:lvl7pPr>
              <a:defRPr/>
            </a:lvl7pPr>
            <a:lvl8pPr>
              <a:defRPr/>
            </a:lvl8pPr>
            <a:lvl9pPr>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p:spPr>
        <p:txBody>
          <a:bodyPr lIns="91425" tIns="91425" rIns="91425" bIns="91425" anchor="b"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aption">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5875078"/>
            <a:ext cx="8229600" cy="692700"/>
          </a:xfrm>
          <a:prstGeom prst="rect">
            <a:avLst/>
          </a:prstGeom>
        </p:spPr>
        <p:txBody>
          <a:bodyPr lIns="91425" tIns="91425" rIns="91425" bIns="91425" anchor="t" anchorCtr="0"/>
          <a:lstStyle>
            <a:lvl1pPr marL="285750" indent="-171450" algn="ctr">
              <a:spcBef>
                <a:spcPts val="360"/>
              </a:spcBef>
              <a:buSzPct val="100000"/>
              <a:buNone/>
              <a:defRPr sz="1800"/>
            </a:lvl1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pic>
        <p:nvPicPr>
          <p:cNvPr id="7" name="Grafik 6" descr="Frau_mit_Handy.jpg"/>
          <p:cNvPicPr>
            <a:picLocks noChangeAspect="1"/>
          </p:cNvPicPr>
          <p:nvPr userDrawn="1"/>
        </p:nvPicPr>
        <p:blipFill>
          <a:blip r:embed="rId2" cstate="print"/>
          <a:stretch>
            <a:fillRect/>
          </a:stretch>
        </p:blipFill>
        <p:spPr>
          <a:xfrm>
            <a:off x="1349" y="1869847"/>
            <a:ext cx="9141301" cy="4988153"/>
          </a:xfrm>
          <a:prstGeom prst="rect">
            <a:avLst/>
          </a:prstGeom>
        </p:spPr>
      </p:pic>
      <p:sp>
        <p:nvSpPr>
          <p:cNvPr id="8" name="Rectangle 17"/>
          <p:cNvSpPr>
            <a:spLocks noChangeArrowheads="1"/>
          </p:cNvSpPr>
          <p:nvPr userDrawn="1"/>
        </p:nvSpPr>
        <p:spPr bwMode="auto">
          <a:xfrm>
            <a:off x="0" y="0"/>
            <a:ext cx="9144000" cy="1916832"/>
          </a:xfrm>
          <a:prstGeom prst="rect">
            <a:avLst/>
          </a:prstGeom>
          <a:solidFill>
            <a:srgbClr val="F8F01B"/>
          </a:solidFill>
          <a:ln w="9525">
            <a:noFill/>
            <a:miter lim="800000"/>
            <a:headEnd/>
            <a:tailEnd/>
          </a:ln>
        </p:spPr>
        <p:txBody>
          <a:bodyPr wrap="none" lIns="87273" tIns="43637" rIns="87273" bIns="43637" anchor="ctr"/>
          <a:lstStyle/>
          <a:p>
            <a:pPr defTabSz="914288"/>
            <a:endParaRPr lang="de-CH" sz="1800" kern="1200">
              <a:latin typeface="Lucida Grande"/>
              <a:cs typeface="+mn-cs"/>
            </a:endParaRPr>
          </a:p>
        </p:txBody>
      </p:sp>
      <p:sp>
        <p:nvSpPr>
          <p:cNvPr id="13" name="Textplatzhalter 12"/>
          <p:cNvSpPr>
            <a:spLocks noGrp="1"/>
          </p:cNvSpPr>
          <p:nvPr>
            <p:ph type="body" sz="quarter" idx="10" hasCustomPrompt="1"/>
          </p:nvPr>
        </p:nvSpPr>
        <p:spPr>
          <a:xfrm>
            <a:off x="643680" y="471176"/>
            <a:ext cx="7839360" cy="725684"/>
          </a:xfrm>
          <a:prstGeom prst="rect">
            <a:avLst/>
          </a:prstGeom>
        </p:spPr>
        <p:txBody>
          <a:bodyPr lIns="0" tIns="0" rIns="0" bIns="0"/>
          <a:lstStyle>
            <a:lvl1pPr marL="0" indent="0">
              <a:spcBef>
                <a:spcPts val="0"/>
              </a:spcBef>
              <a:buNone/>
              <a:defRPr sz="2300" b="1" cap="all" baseline="0">
                <a:latin typeface="Arial" pitchFamily="34" charset="0"/>
                <a:cs typeface="Arial" pitchFamily="34" charset="0"/>
              </a:defRPr>
            </a:lvl1pPr>
          </a:lstStyle>
          <a:p>
            <a:pPr lvl="0"/>
            <a:r>
              <a:rPr lang="de-DE" dirty="0" smtClean="0"/>
              <a:t>TITEL</a:t>
            </a:r>
          </a:p>
          <a:p>
            <a:pPr lvl="0"/>
            <a:endParaRPr lang="de-CH" dirty="0"/>
          </a:p>
        </p:txBody>
      </p:sp>
      <p:sp>
        <p:nvSpPr>
          <p:cNvPr id="15" name="Textplatzhalter 14"/>
          <p:cNvSpPr>
            <a:spLocks noGrp="1"/>
          </p:cNvSpPr>
          <p:nvPr>
            <p:ph type="body" sz="quarter" idx="11" hasCustomPrompt="1"/>
          </p:nvPr>
        </p:nvSpPr>
        <p:spPr>
          <a:xfrm>
            <a:off x="617760" y="1334741"/>
            <a:ext cx="7839360" cy="393078"/>
          </a:xfrm>
          <a:prstGeom prst="rect">
            <a:avLst/>
          </a:prstGeom>
        </p:spPr>
        <p:txBody>
          <a:bodyPr lIns="0" tIns="0" rIns="0" bIns="0"/>
          <a:lstStyle>
            <a:lvl1pPr marL="0" indent="0">
              <a:spcBef>
                <a:spcPts val="0"/>
              </a:spcBef>
              <a:buNone/>
              <a:defRPr sz="1700" cap="all" baseline="0">
                <a:latin typeface="Arial" pitchFamily="34" charset="0"/>
                <a:cs typeface="Arial" pitchFamily="34" charset="0"/>
              </a:defRPr>
            </a:lvl1pPr>
          </a:lstStyle>
          <a:p>
            <a:pPr lvl="0"/>
            <a:r>
              <a:rPr lang="de-DE" dirty="0" smtClean="0"/>
              <a:t>ERGÄNZUNG TITEL</a:t>
            </a:r>
            <a:endParaRPr lang="de-CH" dirty="0"/>
          </a:p>
        </p:txBody>
      </p:sp>
      <p:pic>
        <p:nvPicPr>
          <p:cNvPr id="10" name="Picture 18" descr="logo_JM_rz_d"/>
          <p:cNvPicPr>
            <a:picLocks noChangeAspect="1" noChangeArrowheads="1"/>
          </p:cNvPicPr>
          <p:nvPr userDrawn="1"/>
        </p:nvPicPr>
        <p:blipFill>
          <a:blip r:embed="rId3" cstate="print"/>
          <a:stretch>
            <a:fillRect/>
          </a:stretch>
        </p:blipFill>
        <p:spPr bwMode="auto">
          <a:xfrm>
            <a:off x="6662160" y="4773770"/>
            <a:ext cx="2285999" cy="1925673"/>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p:spPr>
        <p:txBody>
          <a:bodyPr lIns="91425" tIns="91425" rIns="91425" bIns="91425" anchor="b" anchorCtr="0"/>
          <a:lstStyle>
            <a:lvl1pPr marL="0">
              <a:buClr>
                <a:schemeClr val="dk1"/>
              </a:buClr>
              <a:buSzPct val="100000"/>
              <a:buNone/>
              <a:defRPr sz="3200" b="1">
                <a:solidFill>
                  <a:schemeClr val="dk1"/>
                </a:solidFill>
              </a:defRPr>
            </a:lvl1pPr>
            <a:lvl2pPr marL="0" indent="228600">
              <a:buClr>
                <a:schemeClr val="dk1"/>
              </a:buClr>
              <a:buSzPct val="100000"/>
              <a:buNone/>
              <a:defRPr sz="3600" b="1">
                <a:solidFill>
                  <a:schemeClr val="dk1"/>
                </a:solidFill>
              </a:defRPr>
            </a:lvl2pPr>
            <a:lvl3pPr marL="0" indent="228600">
              <a:buClr>
                <a:schemeClr val="dk1"/>
              </a:buClr>
              <a:buSzPct val="100000"/>
              <a:buNone/>
              <a:defRPr sz="3600" b="1">
                <a:solidFill>
                  <a:schemeClr val="dk1"/>
                </a:solidFill>
              </a:defRPr>
            </a:lvl3pPr>
            <a:lvl4pPr marL="0" indent="228600">
              <a:buClr>
                <a:schemeClr val="dk1"/>
              </a:buClr>
              <a:buSzPct val="100000"/>
              <a:buNone/>
              <a:defRPr sz="3600" b="1">
                <a:solidFill>
                  <a:schemeClr val="dk1"/>
                </a:solidFill>
              </a:defRPr>
            </a:lvl4pPr>
            <a:lvl5pPr marL="0" indent="228600">
              <a:buClr>
                <a:schemeClr val="dk1"/>
              </a:buClr>
              <a:buSzPct val="100000"/>
              <a:buNone/>
              <a:defRPr sz="3600" b="1">
                <a:solidFill>
                  <a:schemeClr val="dk1"/>
                </a:solidFill>
              </a:defRPr>
            </a:lvl5pPr>
            <a:lvl6pPr marL="0" indent="228600">
              <a:buClr>
                <a:schemeClr val="dk1"/>
              </a:buClr>
              <a:buSzPct val="100000"/>
              <a:buNone/>
              <a:defRPr sz="3600" b="1">
                <a:solidFill>
                  <a:schemeClr val="dk1"/>
                </a:solidFill>
              </a:defRPr>
            </a:lvl6pPr>
            <a:lvl7pPr marL="0" indent="228600">
              <a:buClr>
                <a:schemeClr val="dk1"/>
              </a:buClr>
              <a:buSzPct val="100000"/>
              <a:buNone/>
              <a:defRPr sz="3600" b="1">
                <a:solidFill>
                  <a:schemeClr val="dk1"/>
                </a:solidFill>
              </a:defRPr>
            </a:lvl7pPr>
            <a:lvl8pPr marL="0" indent="228600">
              <a:buClr>
                <a:schemeClr val="dk1"/>
              </a:buClr>
              <a:buSzPct val="100000"/>
              <a:buNone/>
              <a:defRPr sz="3600" b="1">
                <a:solidFill>
                  <a:schemeClr val="dk1"/>
                </a:solidFill>
              </a:defRPr>
            </a:lvl8pPr>
            <a:lvl9pPr marL="0" indent="228600">
              <a:buClr>
                <a:schemeClr val="dk1"/>
              </a:buClr>
              <a:buSzPct val="100000"/>
              <a:buNone/>
              <a:defRPr sz="3600" b="1">
                <a:solidFill>
                  <a:schemeClr val="dk1"/>
                </a:solidFill>
              </a:defRPr>
            </a:lvl9pPr>
          </a:lstStyle>
          <a:p>
            <a:endParaRPr/>
          </a:p>
        </p:txBody>
      </p:sp>
      <p:sp>
        <p:nvSpPr>
          <p:cNvPr id="6" name="Shape 6"/>
          <p:cNvSpPr txBox="1">
            <a:spLocks noGrp="1"/>
          </p:cNvSpPr>
          <p:nvPr>
            <p:ph type="body" idx="1"/>
          </p:nvPr>
        </p:nvSpPr>
        <p:spPr>
          <a:xfrm>
            <a:off x="457200" y="1600200"/>
            <a:ext cx="8229600" cy="4967700"/>
          </a:xfrm>
          <a:prstGeom prst="rect">
            <a:avLst/>
          </a:prstGeom>
        </p:spPr>
        <p:txBody>
          <a:bodyPr lIns="91425" tIns="91425" rIns="91425" bIns="91425" anchor="t" anchorCtr="0"/>
          <a:lstStyle>
            <a:lvl1pPr marL="342900" indent="-152400">
              <a:lnSpc>
                <a:spcPct val="150000"/>
              </a:lnSpc>
              <a:spcBef>
                <a:spcPts val="600"/>
              </a:spcBef>
              <a:buClr>
                <a:schemeClr val="dk1"/>
              </a:buClr>
              <a:buSzPct val="100000"/>
              <a:defRPr sz="2200">
                <a:solidFill>
                  <a:schemeClr val="dk1"/>
                </a:solidFill>
              </a:defRPr>
            </a:lvl1pPr>
            <a:lvl2pPr marL="742950" indent="-133350">
              <a:lnSpc>
                <a:spcPct val="150000"/>
              </a:lnSpc>
              <a:spcBef>
                <a:spcPts val="480"/>
              </a:spcBef>
              <a:buClr>
                <a:schemeClr val="dk1"/>
              </a:buClr>
              <a:buSzPct val="100000"/>
              <a:defRPr sz="2200">
                <a:solidFill>
                  <a:schemeClr val="dk1"/>
                </a:solidFill>
              </a:defRPr>
            </a:lvl2pPr>
            <a:lvl3pPr marL="1143000" indent="-76200">
              <a:lnSpc>
                <a:spcPct val="150000"/>
              </a:lnSpc>
              <a:spcBef>
                <a:spcPts val="480"/>
              </a:spcBef>
              <a:buClr>
                <a:schemeClr val="dk1"/>
              </a:buClr>
              <a:buSzPct val="100000"/>
              <a:defRPr sz="2200">
                <a:solidFill>
                  <a:schemeClr val="dk1"/>
                </a:solidFill>
              </a:defRPr>
            </a:lvl3pPr>
            <a:lvl4pPr marL="1600200" indent="-114300">
              <a:lnSpc>
                <a:spcPct val="150000"/>
              </a:lnSpc>
              <a:spcBef>
                <a:spcPts val="360"/>
              </a:spcBef>
              <a:buClr>
                <a:schemeClr val="dk1"/>
              </a:buClr>
              <a:buSzPct val="100000"/>
              <a:defRPr sz="2200">
                <a:solidFill>
                  <a:schemeClr val="dk1"/>
                </a:solidFill>
              </a:defRPr>
            </a:lvl4pPr>
            <a:lvl5pPr marL="2057400" indent="-114300">
              <a:lnSpc>
                <a:spcPct val="150000"/>
              </a:lnSpc>
              <a:spcBef>
                <a:spcPts val="360"/>
              </a:spcBef>
              <a:buClr>
                <a:schemeClr val="dk1"/>
              </a:buClr>
              <a:buSzPct val="100000"/>
              <a:defRPr sz="2200">
                <a:solidFill>
                  <a:schemeClr val="dk1"/>
                </a:solidFill>
              </a:defRPr>
            </a:lvl5pPr>
            <a:lvl6pPr marL="2514600" indent="-114300">
              <a:lnSpc>
                <a:spcPct val="150000"/>
              </a:lnSpc>
              <a:spcBef>
                <a:spcPts val="360"/>
              </a:spcBef>
              <a:buClr>
                <a:schemeClr val="dk1"/>
              </a:buClr>
              <a:buSzPct val="100000"/>
              <a:defRPr sz="2200">
                <a:solidFill>
                  <a:schemeClr val="dk1"/>
                </a:solidFill>
              </a:defRPr>
            </a:lvl6pPr>
            <a:lvl7pPr marL="2971800" indent="-114300">
              <a:lnSpc>
                <a:spcPct val="150000"/>
              </a:lnSpc>
              <a:spcBef>
                <a:spcPts val="360"/>
              </a:spcBef>
              <a:buClr>
                <a:schemeClr val="dk1"/>
              </a:buClr>
              <a:buSzPct val="100000"/>
              <a:defRPr sz="2200">
                <a:solidFill>
                  <a:schemeClr val="dk1"/>
                </a:solidFill>
              </a:defRPr>
            </a:lvl7pPr>
            <a:lvl8pPr marL="3429000" indent="-114300">
              <a:lnSpc>
                <a:spcPct val="150000"/>
              </a:lnSpc>
              <a:spcBef>
                <a:spcPts val="360"/>
              </a:spcBef>
              <a:buClr>
                <a:schemeClr val="dk1"/>
              </a:buClr>
              <a:buSzPct val="100000"/>
              <a:defRPr sz="2200">
                <a:solidFill>
                  <a:schemeClr val="dk1"/>
                </a:solidFill>
              </a:defRPr>
            </a:lvl8pPr>
            <a:lvl9pPr marL="3886200" indent="-114300">
              <a:lnSpc>
                <a:spcPct val="150000"/>
              </a:lnSpc>
              <a:spcBef>
                <a:spcPts val="360"/>
              </a:spcBef>
              <a:buClr>
                <a:schemeClr val="dk1"/>
              </a:buClr>
              <a:buSzPct val="100000"/>
              <a:defRPr sz="2200">
                <a:solidFill>
                  <a:schemeClr val="dk1"/>
                </a:solidFill>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L="533400" marR="0" indent="-342900" algn="l" rtl="0">
        <a:lnSpc>
          <a:spcPct val="100000"/>
        </a:lnSpc>
        <a:spcBef>
          <a:spcPts val="0"/>
        </a:spcBef>
        <a:spcAft>
          <a:spcPts val="0"/>
        </a:spcAft>
        <a:buFont typeface="Arial" panose="020B0604020202020204" pitchFamily="34" charset="0"/>
        <a:buChar char="•"/>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fik 6" descr="Frau_mit_Handy.jpg"/>
          <p:cNvPicPr>
            <a:picLocks noChangeAspect="1"/>
          </p:cNvPicPr>
          <p:nvPr/>
        </p:nvPicPr>
        <p:blipFill>
          <a:blip r:embed="rId3" cstate="print"/>
          <a:stretch>
            <a:fillRect/>
          </a:stretch>
        </p:blipFill>
        <p:spPr>
          <a:xfrm>
            <a:off x="1349" y="1869847"/>
            <a:ext cx="9141301" cy="4988153"/>
          </a:xfrm>
          <a:prstGeom prst="rect">
            <a:avLst/>
          </a:prstGeom>
        </p:spPr>
      </p:pic>
      <p:sp>
        <p:nvSpPr>
          <p:cNvPr id="8" name="Rectangle 17"/>
          <p:cNvSpPr>
            <a:spLocks noChangeArrowheads="1"/>
          </p:cNvSpPr>
          <p:nvPr/>
        </p:nvSpPr>
        <p:spPr bwMode="auto">
          <a:xfrm>
            <a:off x="0" y="0"/>
            <a:ext cx="9144000" cy="1916832"/>
          </a:xfrm>
          <a:prstGeom prst="rect">
            <a:avLst/>
          </a:prstGeom>
          <a:solidFill>
            <a:srgbClr val="F8F01B"/>
          </a:solidFill>
          <a:ln w="9525">
            <a:noFill/>
            <a:miter lim="800000"/>
            <a:headEnd/>
            <a:tailEnd/>
          </a:ln>
        </p:spPr>
        <p:txBody>
          <a:bodyPr wrap="none" lIns="87273" tIns="43637" rIns="87273" bIns="43637" anchor="ctr"/>
          <a:lstStyle/>
          <a:p>
            <a:pPr defTabSz="914288"/>
            <a:endParaRPr lang="de-CH" sz="1800" kern="1200">
              <a:latin typeface="Lucida Grande"/>
              <a:cs typeface="+mn-cs"/>
            </a:endParaRPr>
          </a:p>
        </p:txBody>
      </p:sp>
      <p:pic>
        <p:nvPicPr>
          <p:cNvPr id="5" name="Picture 18" descr="logo_JM_rz_d"/>
          <p:cNvPicPr>
            <a:picLocks noChangeAspect="1" noChangeArrowheads="1"/>
          </p:cNvPicPr>
          <p:nvPr/>
        </p:nvPicPr>
        <p:blipFill>
          <a:blip r:embed="rId4" cstate="print"/>
          <a:stretch>
            <a:fillRect/>
          </a:stretch>
        </p:blipFill>
        <p:spPr bwMode="auto">
          <a:xfrm>
            <a:off x="6662272" y="4773770"/>
            <a:ext cx="2285999" cy="1925673"/>
          </a:xfrm>
          <a:prstGeom prst="rect">
            <a:avLst/>
          </a:prstGeom>
          <a:noFill/>
        </p:spPr>
      </p:pic>
    </p:spTree>
  </p:cSld>
  <p:clrMap bg1="lt1" tx1="dk1" bg2="lt2" tx2="dk2" accent1="accent1" accent2="accent2" accent3="accent3" accent4="accent4" accent5="accent5" accent6="accent6" hlink="hlink" folHlink="folHlink"/>
  <p:sldLayoutIdLst>
    <p:sldLayoutId id="2147483657" r:id="rId1"/>
  </p:sldLayoutIdLst>
  <p:hf hdr="0"/>
  <p:txStyles>
    <p:titleStyle>
      <a:lvl1pPr algn="l" rtl="0" eaLnBrk="1" fontAlgn="base" hangingPunct="1">
        <a:spcBef>
          <a:spcPct val="0"/>
        </a:spcBef>
        <a:spcAft>
          <a:spcPct val="0"/>
        </a:spcAft>
        <a:defRPr sz="23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4200">
          <a:solidFill>
            <a:schemeClr val="tx2"/>
          </a:solidFill>
          <a:latin typeface="Lucida Grande" pitchFamily="28" charset="0"/>
          <a:ea typeface="ヒラギノ角ゴ Pro W3" pitchFamily="28" charset="-128"/>
        </a:defRPr>
      </a:lvl2pPr>
      <a:lvl3pPr algn="ctr" rtl="0" eaLnBrk="1" fontAlgn="base" hangingPunct="1">
        <a:spcBef>
          <a:spcPct val="0"/>
        </a:spcBef>
        <a:spcAft>
          <a:spcPct val="0"/>
        </a:spcAft>
        <a:defRPr sz="4200">
          <a:solidFill>
            <a:schemeClr val="tx2"/>
          </a:solidFill>
          <a:latin typeface="Lucida Grande" pitchFamily="28" charset="0"/>
          <a:ea typeface="ヒラギノ角ゴ Pro W3" pitchFamily="28" charset="-128"/>
        </a:defRPr>
      </a:lvl3pPr>
      <a:lvl4pPr algn="ctr" rtl="0" eaLnBrk="1" fontAlgn="base" hangingPunct="1">
        <a:spcBef>
          <a:spcPct val="0"/>
        </a:spcBef>
        <a:spcAft>
          <a:spcPct val="0"/>
        </a:spcAft>
        <a:defRPr sz="4200">
          <a:solidFill>
            <a:schemeClr val="tx2"/>
          </a:solidFill>
          <a:latin typeface="Lucida Grande" pitchFamily="28" charset="0"/>
          <a:ea typeface="ヒラギノ角ゴ Pro W3" pitchFamily="28" charset="-128"/>
        </a:defRPr>
      </a:lvl4pPr>
      <a:lvl5pPr algn="ctr" rtl="0" eaLnBrk="1" fontAlgn="base" hangingPunct="1">
        <a:spcBef>
          <a:spcPct val="0"/>
        </a:spcBef>
        <a:spcAft>
          <a:spcPct val="0"/>
        </a:spcAft>
        <a:defRPr sz="4200">
          <a:solidFill>
            <a:schemeClr val="tx2"/>
          </a:solidFill>
          <a:latin typeface="Lucida Grande" pitchFamily="28" charset="0"/>
          <a:ea typeface="ヒラギノ角ゴ Pro W3" pitchFamily="28" charset="-128"/>
        </a:defRPr>
      </a:lvl5pPr>
      <a:lvl6pPr marL="436369" algn="ctr" rtl="0" eaLnBrk="1" fontAlgn="base" hangingPunct="1">
        <a:spcBef>
          <a:spcPct val="0"/>
        </a:spcBef>
        <a:spcAft>
          <a:spcPct val="0"/>
        </a:spcAft>
        <a:defRPr sz="4200">
          <a:solidFill>
            <a:schemeClr val="tx2"/>
          </a:solidFill>
          <a:latin typeface="Lucida Grande" pitchFamily="28" charset="0"/>
          <a:ea typeface="ヒラギノ角ゴ Pro W3" pitchFamily="28" charset="-128"/>
        </a:defRPr>
      </a:lvl6pPr>
      <a:lvl7pPr marL="872736" algn="ctr" rtl="0" eaLnBrk="1" fontAlgn="base" hangingPunct="1">
        <a:spcBef>
          <a:spcPct val="0"/>
        </a:spcBef>
        <a:spcAft>
          <a:spcPct val="0"/>
        </a:spcAft>
        <a:defRPr sz="4200">
          <a:solidFill>
            <a:schemeClr val="tx2"/>
          </a:solidFill>
          <a:latin typeface="Lucida Grande" pitchFamily="28" charset="0"/>
          <a:ea typeface="ヒラギノ角ゴ Pro W3" pitchFamily="28" charset="-128"/>
        </a:defRPr>
      </a:lvl7pPr>
      <a:lvl8pPr marL="1309105" algn="ctr" rtl="0" eaLnBrk="1" fontAlgn="base" hangingPunct="1">
        <a:spcBef>
          <a:spcPct val="0"/>
        </a:spcBef>
        <a:spcAft>
          <a:spcPct val="0"/>
        </a:spcAft>
        <a:defRPr sz="4200">
          <a:solidFill>
            <a:schemeClr val="tx2"/>
          </a:solidFill>
          <a:latin typeface="Lucida Grande" pitchFamily="28" charset="0"/>
          <a:ea typeface="ヒラギノ角ゴ Pro W3" pitchFamily="28" charset="-128"/>
        </a:defRPr>
      </a:lvl8pPr>
      <a:lvl9pPr marL="1745473" algn="ctr" rtl="0" eaLnBrk="1" fontAlgn="base" hangingPunct="1">
        <a:spcBef>
          <a:spcPct val="0"/>
        </a:spcBef>
        <a:spcAft>
          <a:spcPct val="0"/>
        </a:spcAft>
        <a:defRPr sz="4200">
          <a:solidFill>
            <a:schemeClr val="tx2"/>
          </a:solidFill>
          <a:latin typeface="Lucida Grande" pitchFamily="28" charset="0"/>
          <a:ea typeface="ヒラギノ角ゴ Pro W3" pitchFamily="28" charset="-128"/>
        </a:defRPr>
      </a:lvl9pPr>
    </p:titleStyle>
    <p:bodyStyle>
      <a:lvl1pPr marL="327276" indent="-327276" algn="l" rtl="0" eaLnBrk="1" fontAlgn="base" hangingPunct="1">
        <a:spcBef>
          <a:spcPct val="20000"/>
        </a:spcBef>
        <a:spcAft>
          <a:spcPct val="0"/>
        </a:spcAft>
        <a:buChar char="•"/>
        <a:defRPr sz="3100">
          <a:solidFill>
            <a:schemeClr val="tx1"/>
          </a:solidFill>
          <a:latin typeface="+mn-lt"/>
          <a:ea typeface="+mn-ea"/>
          <a:cs typeface="+mn-cs"/>
        </a:defRPr>
      </a:lvl1pPr>
      <a:lvl2pPr marL="709098" indent="-272730" algn="l" rtl="0" eaLnBrk="1" fontAlgn="base" hangingPunct="1">
        <a:spcBef>
          <a:spcPct val="20000"/>
        </a:spcBef>
        <a:spcAft>
          <a:spcPct val="0"/>
        </a:spcAft>
        <a:buChar char="–"/>
        <a:defRPr sz="2600">
          <a:solidFill>
            <a:schemeClr val="tx1"/>
          </a:solidFill>
          <a:latin typeface="+mn-lt"/>
          <a:ea typeface="+mn-ea"/>
        </a:defRPr>
      </a:lvl2pPr>
      <a:lvl3pPr marL="1090921" indent="-218184" algn="l" rtl="0" eaLnBrk="1" fontAlgn="base" hangingPunct="1">
        <a:spcBef>
          <a:spcPct val="20000"/>
        </a:spcBef>
        <a:spcAft>
          <a:spcPct val="0"/>
        </a:spcAft>
        <a:buChar char="•"/>
        <a:defRPr sz="2300">
          <a:solidFill>
            <a:schemeClr val="tx1"/>
          </a:solidFill>
          <a:latin typeface="+mn-lt"/>
          <a:ea typeface="+mn-ea"/>
        </a:defRPr>
      </a:lvl3pPr>
      <a:lvl4pPr marL="1527288" indent="-218184" algn="l" rtl="0" eaLnBrk="1" fontAlgn="base" hangingPunct="1">
        <a:spcBef>
          <a:spcPct val="20000"/>
        </a:spcBef>
        <a:spcAft>
          <a:spcPct val="0"/>
        </a:spcAft>
        <a:buChar char="–"/>
        <a:defRPr sz="1900">
          <a:solidFill>
            <a:schemeClr val="tx1"/>
          </a:solidFill>
          <a:latin typeface="+mn-lt"/>
          <a:ea typeface="+mn-ea"/>
        </a:defRPr>
      </a:lvl4pPr>
      <a:lvl5pPr marL="1963657" indent="-218184" algn="l" rtl="0" eaLnBrk="1" fontAlgn="base" hangingPunct="1">
        <a:spcBef>
          <a:spcPct val="20000"/>
        </a:spcBef>
        <a:spcAft>
          <a:spcPct val="0"/>
        </a:spcAft>
        <a:buChar char="»"/>
        <a:defRPr sz="1900">
          <a:solidFill>
            <a:schemeClr val="tx1"/>
          </a:solidFill>
          <a:latin typeface="+mn-lt"/>
          <a:ea typeface="+mn-ea"/>
        </a:defRPr>
      </a:lvl5pPr>
      <a:lvl6pPr marL="2400025" indent="-218184" algn="l" rtl="0" eaLnBrk="1" fontAlgn="base" hangingPunct="1">
        <a:spcBef>
          <a:spcPct val="20000"/>
        </a:spcBef>
        <a:spcAft>
          <a:spcPct val="0"/>
        </a:spcAft>
        <a:buChar char="»"/>
        <a:defRPr sz="1900">
          <a:solidFill>
            <a:schemeClr val="tx1"/>
          </a:solidFill>
          <a:latin typeface="+mn-lt"/>
          <a:ea typeface="+mn-ea"/>
        </a:defRPr>
      </a:lvl6pPr>
      <a:lvl7pPr marL="2836393" indent="-218184" algn="l" rtl="0" eaLnBrk="1" fontAlgn="base" hangingPunct="1">
        <a:spcBef>
          <a:spcPct val="20000"/>
        </a:spcBef>
        <a:spcAft>
          <a:spcPct val="0"/>
        </a:spcAft>
        <a:buChar char="»"/>
        <a:defRPr sz="1900">
          <a:solidFill>
            <a:schemeClr val="tx1"/>
          </a:solidFill>
          <a:latin typeface="+mn-lt"/>
          <a:ea typeface="+mn-ea"/>
        </a:defRPr>
      </a:lvl7pPr>
      <a:lvl8pPr marL="3272762" indent="-218184" algn="l" rtl="0" eaLnBrk="1" fontAlgn="base" hangingPunct="1">
        <a:spcBef>
          <a:spcPct val="20000"/>
        </a:spcBef>
        <a:spcAft>
          <a:spcPct val="0"/>
        </a:spcAft>
        <a:buChar char="»"/>
        <a:defRPr sz="1900">
          <a:solidFill>
            <a:schemeClr val="tx1"/>
          </a:solidFill>
          <a:latin typeface="+mn-lt"/>
          <a:ea typeface="+mn-ea"/>
        </a:defRPr>
      </a:lvl8pPr>
      <a:lvl9pPr marL="3709129" indent="-218184" algn="l" rtl="0" eaLnBrk="1" fontAlgn="base" hangingPunct="1">
        <a:spcBef>
          <a:spcPct val="20000"/>
        </a:spcBef>
        <a:spcAft>
          <a:spcPct val="0"/>
        </a:spcAft>
        <a:buChar char="»"/>
        <a:defRPr sz="1900">
          <a:solidFill>
            <a:schemeClr val="tx1"/>
          </a:solidFill>
          <a:latin typeface="+mn-lt"/>
          <a:ea typeface="+mn-ea"/>
        </a:defRPr>
      </a:lvl9pPr>
    </p:bodyStyle>
    <p:otherStyle>
      <a:defPPr>
        <a:defRPr lang="de-DE"/>
      </a:defPPr>
      <a:lvl1pPr marL="0" algn="l" defTabSz="872736" rtl="0" eaLnBrk="1" latinLnBrk="0" hangingPunct="1">
        <a:defRPr sz="1700" kern="1200">
          <a:solidFill>
            <a:schemeClr val="tx1"/>
          </a:solidFill>
          <a:latin typeface="+mn-lt"/>
          <a:ea typeface="+mn-ea"/>
          <a:cs typeface="+mn-cs"/>
        </a:defRPr>
      </a:lvl1pPr>
      <a:lvl2pPr marL="436369" algn="l" defTabSz="872736" rtl="0" eaLnBrk="1" latinLnBrk="0" hangingPunct="1">
        <a:defRPr sz="1700" kern="1200">
          <a:solidFill>
            <a:schemeClr val="tx1"/>
          </a:solidFill>
          <a:latin typeface="+mn-lt"/>
          <a:ea typeface="+mn-ea"/>
          <a:cs typeface="+mn-cs"/>
        </a:defRPr>
      </a:lvl2pPr>
      <a:lvl3pPr marL="872736" algn="l" defTabSz="872736" rtl="0" eaLnBrk="1" latinLnBrk="0" hangingPunct="1">
        <a:defRPr sz="1700" kern="1200">
          <a:solidFill>
            <a:schemeClr val="tx1"/>
          </a:solidFill>
          <a:latin typeface="+mn-lt"/>
          <a:ea typeface="+mn-ea"/>
          <a:cs typeface="+mn-cs"/>
        </a:defRPr>
      </a:lvl3pPr>
      <a:lvl4pPr marL="1309105" algn="l" defTabSz="872736" rtl="0" eaLnBrk="1" latinLnBrk="0" hangingPunct="1">
        <a:defRPr sz="1700" kern="1200">
          <a:solidFill>
            <a:schemeClr val="tx1"/>
          </a:solidFill>
          <a:latin typeface="+mn-lt"/>
          <a:ea typeface="+mn-ea"/>
          <a:cs typeface="+mn-cs"/>
        </a:defRPr>
      </a:lvl4pPr>
      <a:lvl5pPr marL="1745473" algn="l" defTabSz="872736" rtl="0" eaLnBrk="1" latinLnBrk="0" hangingPunct="1">
        <a:defRPr sz="1700" kern="1200">
          <a:solidFill>
            <a:schemeClr val="tx1"/>
          </a:solidFill>
          <a:latin typeface="+mn-lt"/>
          <a:ea typeface="+mn-ea"/>
          <a:cs typeface="+mn-cs"/>
        </a:defRPr>
      </a:lvl5pPr>
      <a:lvl6pPr marL="2181841" algn="l" defTabSz="872736" rtl="0" eaLnBrk="1" latinLnBrk="0" hangingPunct="1">
        <a:defRPr sz="1700" kern="1200">
          <a:solidFill>
            <a:schemeClr val="tx1"/>
          </a:solidFill>
          <a:latin typeface="+mn-lt"/>
          <a:ea typeface="+mn-ea"/>
          <a:cs typeface="+mn-cs"/>
        </a:defRPr>
      </a:lvl6pPr>
      <a:lvl7pPr marL="2618209" algn="l" defTabSz="872736" rtl="0" eaLnBrk="1" latinLnBrk="0" hangingPunct="1">
        <a:defRPr sz="1700" kern="1200">
          <a:solidFill>
            <a:schemeClr val="tx1"/>
          </a:solidFill>
          <a:latin typeface="+mn-lt"/>
          <a:ea typeface="+mn-ea"/>
          <a:cs typeface="+mn-cs"/>
        </a:defRPr>
      </a:lvl7pPr>
      <a:lvl8pPr marL="3054577" algn="l" defTabSz="872736" rtl="0" eaLnBrk="1" latinLnBrk="0" hangingPunct="1">
        <a:defRPr sz="1700" kern="1200">
          <a:solidFill>
            <a:schemeClr val="tx1"/>
          </a:solidFill>
          <a:latin typeface="+mn-lt"/>
          <a:ea typeface="+mn-ea"/>
          <a:cs typeface="+mn-cs"/>
        </a:defRPr>
      </a:lvl8pPr>
      <a:lvl9pPr marL="3490945" algn="l" defTabSz="872736"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hyperlink" Target="http://www.svv-video.ch/" TargetMode="External"/><Relationship Id="rId3" Type="http://schemas.openxmlformats.org/officeDocument/2006/relationships/hyperlink" Target="http://www.netcity.org/" TargetMode="External"/><Relationship Id="rId7" Type="http://schemas.openxmlformats.org/officeDocument/2006/relationships/hyperlink" Target="http://www.pegi.info/"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www.jeunesetmedias.ch/" TargetMode="External"/><Relationship Id="rId5" Type="http://schemas.openxmlformats.org/officeDocument/2006/relationships/hyperlink" Target="http://www.actioninnocence.org/" TargetMode="External"/><Relationship Id="rId4" Type="http://schemas.openxmlformats.org/officeDocument/2006/relationships/hyperlink" Target="http://www.surferprudent.org/"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jeunesse@cransmontana.ch"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hyperlink" Target="http://www.cransmontana.ch/jeuness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2"/>
          <p:cNvSpPr>
            <a:spLocks noGrp="1"/>
          </p:cNvSpPr>
          <p:nvPr>
            <p:ph type="body" sz="quarter" idx="11"/>
          </p:nvPr>
        </p:nvSpPr>
        <p:spPr>
          <a:xfrm>
            <a:off x="179512" y="260648"/>
            <a:ext cx="8964488" cy="1368152"/>
          </a:xfrm>
        </p:spPr>
        <p:txBody>
          <a:bodyPr/>
          <a:lstStyle/>
          <a:p>
            <a:pPr algn="ctr"/>
            <a:r>
              <a:rPr lang="fr-CH" sz="2800" b="1" dirty="0"/>
              <a:t>Les </a:t>
            </a:r>
            <a:r>
              <a:rPr lang="fr-CH" sz="2800" b="1" dirty="0" smtClean="0"/>
              <a:t>Risques liés à l’usage d’internet</a:t>
            </a:r>
          </a:p>
          <a:p>
            <a:pPr algn="ctr"/>
            <a:r>
              <a:rPr lang="fr-CH" sz="2800" b="1" dirty="0" smtClean="0"/>
              <a:t>et </a:t>
            </a:r>
            <a:r>
              <a:rPr lang="fr-CH" sz="2800" b="1" dirty="0"/>
              <a:t>des réseaux </a:t>
            </a:r>
            <a:r>
              <a:rPr lang="fr-CH" sz="2800" b="1" dirty="0" smtClean="0"/>
              <a:t>sociaux; </a:t>
            </a:r>
            <a:endParaRPr lang="fr-CH" sz="2800" b="1" dirty="0"/>
          </a:p>
          <a:p>
            <a:pPr algn="ctr"/>
            <a:r>
              <a:rPr lang="fr-CH" sz="2800" b="1" dirty="0" smtClean="0"/>
              <a:t>Le rôle des parents</a:t>
            </a:r>
            <a:r>
              <a:rPr lang="fr-CH" sz="2800" b="1" dirty="0"/>
              <a:t> </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981" t="18228" r="21962" b="5991"/>
          <a:stretch/>
        </p:blipFill>
        <p:spPr bwMode="auto">
          <a:xfrm>
            <a:off x="-17588" y="1679774"/>
            <a:ext cx="6336704" cy="5197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17588" y="1679774"/>
            <a:ext cx="63307" cy="5197033"/>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smtClean="0">
              <a:ln>
                <a:noFill/>
              </a:ln>
              <a:solidFill>
                <a:schemeClr val="tx1"/>
              </a:solidFill>
              <a:effectLst/>
              <a:latin typeface="Lucida Grande" pitchFamily="28" charset="0"/>
              <a:ea typeface="ヒラギノ角ゴ Pro W3" pitchFamily="28" charset="-128"/>
            </a:endParaRPr>
          </a:p>
        </p:txBody>
      </p:sp>
      <p:sp>
        <p:nvSpPr>
          <p:cNvPr id="7" name="Rectangle 6"/>
          <p:cNvSpPr/>
          <p:nvPr/>
        </p:nvSpPr>
        <p:spPr bwMode="auto">
          <a:xfrm>
            <a:off x="6221950" y="1587676"/>
            <a:ext cx="2922050" cy="5289132"/>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smtClean="0">
              <a:ln>
                <a:noFill/>
              </a:ln>
              <a:solidFill>
                <a:schemeClr val="tx1"/>
              </a:solidFill>
              <a:effectLst/>
              <a:latin typeface="Lucida Grande" pitchFamily="28" charset="0"/>
              <a:ea typeface="ヒラギノ角ゴ Pro W3" pitchFamily="28" charset="-128"/>
            </a:endParaRPr>
          </a:p>
        </p:txBody>
      </p:sp>
      <p:sp>
        <p:nvSpPr>
          <p:cNvPr id="5" name="Textplatzhalter 2"/>
          <p:cNvSpPr>
            <a:spLocks noGrp="1"/>
          </p:cNvSpPr>
          <p:nvPr>
            <p:ph type="body" sz="quarter" idx="11"/>
          </p:nvPr>
        </p:nvSpPr>
        <p:spPr>
          <a:xfrm>
            <a:off x="6297865" y="3331486"/>
            <a:ext cx="2736304" cy="2041730"/>
          </a:xfrm>
        </p:spPr>
        <p:txBody>
          <a:bodyPr/>
          <a:lstStyle/>
          <a:p>
            <a:pPr algn="ctr"/>
            <a:r>
              <a:rPr lang="fr-FR" sz="1800" b="1" i="1" dirty="0" smtClean="0"/>
              <a:t>Présentation: </a:t>
            </a:r>
          </a:p>
          <a:p>
            <a:pPr algn="ctr"/>
            <a:endParaRPr lang="fr-FR" sz="1800" i="1" cap="none" dirty="0" smtClean="0"/>
          </a:p>
          <a:p>
            <a:pPr algn="ctr"/>
            <a:r>
              <a:rPr lang="fr-FR" sz="1800" i="1" cap="none" dirty="0" smtClean="0"/>
              <a:t>Florence Salamin De Ieso Déléguée à la jeunesse </a:t>
            </a:r>
          </a:p>
          <a:p>
            <a:pPr algn="ctr"/>
            <a:r>
              <a:rPr lang="fr-FR" sz="1800" i="1" cap="none" dirty="0" smtClean="0"/>
              <a:t>À l’Association </a:t>
            </a:r>
            <a:br>
              <a:rPr lang="fr-FR" sz="1800" i="1" cap="none" dirty="0" smtClean="0"/>
            </a:br>
            <a:r>
              <a:rPr lang="fr-FR" sz="1800" i="1" cap="none" dirty="0" smtClean="0"/>
              <a:t>des communes de </a:t>
            </a:r>
            <a:br>
              <a:rPr lang="fr-FR" sz="1800" i="1" cap="none" dirty="0" smtClean="0"/>
            </a:br>
            <a:r>
              <a:rPr lang="fr-FR" sz="1800" i="1" cap="none" dirty="0" smtClean="0"/>
              <a:t>Crans-Montana</a:t>
            </a:r>
            <a:endParaRPr lang="fr-FR" b="1"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fr-FR" dirty="0" smtClean="0"/>
              <a:t>Opportunités et risques</a:t>
            </a:r>
            <a:endParaRPr lang="fr-FR" dirty="0"/>
          </a:p>
        </p:txBody>
      </p:sp>
      <p:sp>
        <p:nvSpPr>
          <p:cNvPr id="49" name="Shape 49"/>
          <p:cNvSpPr txBox="1">
            <a:spLocks noGrp="1"/>
          </p:cNvSpPr>
          <p:nvPr>
            <p:ph type="body" idx="1"/>
          </p:nvPr>
        </p:nvSpPr>
        <p:spPr>
          <a:xfrm>
            <a:off x="457200" y="1600200"/>
            <a:ext cx="4124099" cy="4967700"/>
          </a:xfrm>
          <a:prstGeom prst="rect">
            <a:avLst/>
          </a:prstGeom>
        </p:spPr>
        <p:txBody>
          <a:bodyPr lIns="91425" tIns="91425" rIns="91425" bIns="91425" anchor="t" anchorCtr="0">
            <a:noAutofit/>
          </a:bodyPr>
          <a:lstStyle/>
          <a:p>
            <a:pPr marL="546100" lvl="0" indent="-457200" rtl="0">
              <a:buClr>
                <a:schemeClr val="dk1"/>
              </a:buClr>
              <a:buSzPct val="100000"/>
              <a:buFont typeface="+mj-lt"/>
              <a:buAutoNum type="arabicPeriod"/>
            </a:pPr>
            <a:r>
              <a:rPr lang="fr-FR" dirty="0" smtClean="0"/>
              <a:t>Connexion permanente</a:t>
            </a:r>
          </a:p>
          <a:p>
            <a:pPr marL="546100" lvl="0" indent="-457200" rtl="0">
              <a:buClr>
                <a:schemeClr val="dk1"/>
              </a:buClr>
              <a:buSzPct val="100000"/>
              <a:buFont typeface="+mj-lt"/>
              <a:buAutoNum type="arabicPeriod"/>
            </a:pPr>
            <a:r>
              <a:rPr lang="fr-FR" dirty="0" smtClean="0"/>
              <a:t>Information libre</a:t>
            </a:r>
          </a:p>
          <a:p>
            <a:pPr marL="546100" lvl="0" indent="-457200" rtl="0">
              <a:buClr>
                <a:schemeClr val="dk1"/>
              </a:buClr>
              <a:buSzPct val="100000"/>
              <a:buFont typeface="+mj-lt"/>
              <a:buAutoNum type="arabicPeriod"/>
            </a:pPr>
            <a:r>
              <a:rPr lang="fr-FR" dirty="0" smtClean="0"/>
              <a:t>Communication illimitée</a:t>
            </a:r>
          </a:p>
          <a:p>
            <a:pPr marL="546100" lvl="0" indent="-457200" rtl="0">
              <a:buClr>
                <a:schemeClr val="dk1"/>
              </a:buClr>
              <a:buSzPct val="100000"/>
              <a:buFont typeface="+mj-lt"/>
              <a:buAutoNum type="arabicPeriod"/>
            </a:pPr>
            <a:endParaRPr lang="fr-FR" dirty="0" smtClean="0"/>
          </a:p>
          <a:p>
            <a:pPr marL="546100" lvl="0" indent="-457200" rtl="0">
              <a:buClr>
                <a:schemeClr val="dk1"/>
              </a:buClr>
              <a:buSzPct val="100000"/>
              <a:buFont typeface="+mj-lt"/>
              <a:buAutoNum type="arabicPeriod"/>
            </a:pPr>
            <a:r>
              <a:rPr lang="fr-FR" dirty="0" smtClean="0"/>
              <a:t>Instantanéité des infos</a:t>
            </a:r>
          </a:p>
          <a:p>
            <a:pPr marL="546100" lvl="0" indent="-457200" rtl="0">
              <a:buClr>
                <a:schemeClr val="dk1"/>
              </a:buClr>
              <a:buSzPct val="100000"/>
              <a:buFont typeface="+mj-lt"/>
              <a:buAutoNum type="arabicPeriod"/>
            </a:pPr>
            <a:r>
              <a:rPr lang="fr-FR" dirty="0" smtClean="0"/>
              <a:t>Meilleurs logiciels</a:t>
            </a:r>
          </a:p>
          <a:p>
            <a:pPr marL="546100" lvl="0" indent="-457200" rtl="0">
              <a:buClr>
                <a:schemeClr val="dk1"/>
              </a:buClr>
              <a:buSzPct val="100000"/>
              <a:buFont typeface="+mj-lt"/>
              <a:buAutoNum type="arabicPeriod"/>
            </a:pPr>
            <a:r>
              <a:rPr lang="fr-FR" dirty="0" smtClean="0"/>
              <a:t>Consommation simplifiée</a:t>
            </a:r>
          </a:p>
          <a:p>
            <a:pPr marL="546100" lvl="0" indent="-457200" rtl="0">
              <a:buClr>
                <a:schemeClr val="dk1"/>
              </a:buClr>
              <a:buSzPct val="100000"/>
              <a:buFont typeface="+mj-lt"/>
              <a:buAutoNum type="arabicPeriod"/>
            </a:pPr>
            <a:r>
              <a:rPr lang="fr-FR" dirty="0" smtClean="0"/>
              <a:t>…</a:t>
            </a:r>
          </a:p>
          <a:p>
            <a:endParaRPr lang="fr-FR" dirty="0"/>
          </a:p>
        </p:txBody>
      </p:sp>
      <p:sp>
        <p:nvSpPr>
          <p:cNvPr id="50" name="Shape 50"/>
          <p:cNvSpPr txBox="1">
            <a:spLocks noGrp="1"/>
          </p:cNvSpPr>
          <p:nvPr>
            <p:ph type="body" idx="2"/>
          </p:nvPr>
        </p:nvSpPr>
        <p:spPr>
          <a:xfrm>
            <a:off x="4525525" y="1600200"/>
            <a:ext cx="4506900" cy="4967700"/>
          </a:xfrm>
          <a:prstGeom prst="rect">
            <a:avLst/>
          </a:prstGeom>
        </p:spPr>
        <p:txBody>
          <a:bodyPr lIns="91425" tIns="91425" rIns="91425" bIns="91425" anchor="t" anchorCtr="0">
            <a:noAutofit/>
          </a:bodyPr>
          <a:lstStyle/>
          <a:p>
            <a:pPr marL="457200" lvl="0" indent="-368300" rtl="0">
              <a:buClr>
                <a:schemeClr val="dk1"/>
              </a:buClr>
              <a:buSzPct val="100000"/>
              <a:buFont typeface="Arial"/>
              <a:buChar char="➔"/>
            </a:pPr>
            <a:r>
              <a:rPr lang="fr-FR" dirty="0" smtClean="0"/>
              <a:t>Stress, perte de contrôle</a:t>
            </a:r>
          </a:p>
          <a:p>
            <a:pPr marL="457200" lvl="0" indent="-368300" rtl="0">
              <a:buClr>
                <a:schemeClr val="dk1"/>
              </a:buClr>
              <a:buSzPct val="100000"/>
              <a:buFont typeface="Arial"/>
              <a:buChar char="➔"/>
            </a:pPr>
            <a:r>
              <a:rPr lang="fr-FR" dirty="0" smtClean="0"/>
              <a:t>Violence, porno, extrémisme</a:t>
            </a:r>
          </a:p>
          <a:p>
            <a:pPr marL="457200" lvl="0" indent="-368300">
              <a:buFont typeface="Arial"/>
              <a:buChar char="➔"/>
            </a:pPr>
            <a:r>
              <a:rPr lang="fr-FR" dirty="0" err="1" smtClean="0"/>
              <a:t>cyberharcèlement</a:t>
            </a:r>
            <a:r>
              <a:rPr lang="fr-FR" dirty="0" smtClean="0"/>
              <a:t>, </a:t>
            </a:r>
            <a:r>
              <a:rPr lang="fr-FR" dirty="0" err="1" smtClean="0"/>
              <a:t>cyberintimidation,Grooming</a:t>
            </a:r>
            <a:endParaRPr lang="fr-FR" dirty="0" smtClean="0"/>
          </a:p>
          <a:p>
            <a:pPr marL="457200" lvl="0" indent="-368300" rtl="0">
              <a:buClr>
                <a:schemeClr val="dk1"/>
              </a:buClr>
              <a:buSzPct val="100000"/>
              <a:buFont typeface="Arial"/>
              <a:buChar char="➔"/>
            </a:pPr>
            <a:r>
              <a:rPr lang="fr-FR" dirty="0" smtClean="0"/>
              <a:t>Sphère privée exposée</a:t>
            </a:r>
          </a:p>
          <a:p>
            <a:pPr marL="457200" lvl="0" indent="-368300" rtl="0">
              <a:buClr>
                <a:schemeClr val="dk1"/>
              </a:buClr>
              <a:buSzPct val="100000"/>
              <a:buFont typeface="Arial"/>
              <a:buChar char="➔"/>
            </a:pPr>
            <a:r>
              <a:rPr lang="fr-FR" dirty="0" smtClean="0"/>
              <a:t>Virus dangereux</a:t>
            </a:r>
          </a:p>
          <a:p>
            <a:pPr marL="457200" lvl="0" indent="-368300" rtl="0">
              <a:buClr>
                <a:schemeClr val="dk1"/>
              </a:buClr>
              <a:buSzPct val="100000"/>
              <a:buFont typeface="Arial"/>
              <a:buChar char="➔"/>
            </a:pPr>
            <a:r>
              <a:rPr lang="fr-FR" dirty="0" smtClean="0"/>
              <a:t>Abus facilité</a:t>
            </a:r>
          </a:p>
          <a:p>
            <a:pPr marL="457200" lvl="0" indent="-368300" rtl="0">
              <a:buClr>
                <a:schemeClr val="dk1"/>
              </a:buClr>
              <a:buSzPct val="100000"/>
              <a:buFont typeface="Arial"/>
              <a:buChar char="➔"/>
            </a:pPr>
            <a:r>
              <a:rPr lang="fr-FR" dirty="0" smtClean="0"/>
              <a:t>…</a:t>
            </a:r>
            <a:endParaRPr lang="fr-FR" dirty="0"/>
          </a:p>
        </p:txBody>
      </p:sp>
    </p:spTree>
    <p:extLst>
      <p:ext uri="{BB962C8B-B14F-4D97-AF65-F5344CB8AC3E}">
        <p14:creationId xmlns:p14="http://schemas.microsoft.com/office/powerpoint/2010/main" val="2675288399"/>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0648"/>
            <a:ext cx="8229600" cy="1152128"/>
          </a:xfrm>
        </p:spPr>
        <p:txBody>
          <a:bodyPr/>
          <a:lstStyle/>
          <a:p>
            <a:r>
              <a:rPr lang="fr-FR" dirty="0"/>
              <a:t>Heureux et futés, </a:t>
            </a:r>
            <a:br>
              <a:rPr lang="fr-FR" dirty="0"/>
            </a:br>
            <a:r>
              <a:rPr lang="fr-FR" dirty="0"/>
              <a:t>les enfants de l’ère numérique</a:t>
            </a:r>
          </a:p>
        </p:txBody>
      </p:sp>
      <p:sp>
        <p:nvSpPr>
          <p:cNvPr id="3" name="Textplatzhalter 2"/>
          <p:cNvSpPr>
            <a:spLocks noGrp="1"/>
          </p:cNvSpPr>
          <p:nvPr>
            <p:ph type="body" idx="1"/>
          </p:nvPr>
        </p:nvSpPr>
        <p:spPr/>
        <p:txBody>
          <a:bodyPr/>
          <a:lstStyle/>
          <a:p>
            <a:pPr>
              <a:buSzPct val="167000"/>
            </a:pPr>
            <a:r>
              <a:rPr lang="fr-FR" dirty="0" smtClean="0"/>
              <a:t>…développent de nouveaux intérêts grâce aux médias</a:t>
            </a:r>
          </a:p>
          <a:p>
            <a:pPr>
              <a:buSzPct val="167000"/>
            </a:pPr>
            <a:r>
              <a:rPr lang="fr-FR" dirty="0" smtClean="0"/>
              <a:t>…étendent leurs connaissances par une consommation de médias ciblée</a:t>
            </a:r>
          </a:p>
          <a:p>
            <a:pPr>
              <a:buSzPct val="167000"/>
            </a:pPr>
            <a:r>
              <a:rPr lang="fr-FR" dirty="0" smtClean="0"/>
              <a:t>…sont créatifs et participent à l’aménagement de leur univers médiatique</a:t>
            </a:r>
          </a:p>
          <a:p>
            <a:pPr>
              <a:buSzPct val="167000"/>
            </a:pPr>
            <a:r>
              <a:rPr lang="fr-FR" dirty="0" smtClean="0"/>
              <a:t>…communiquent avec des gens dans le monde entier</a:t>
            </a:r>
          </a:p>
          <a:p>
            <a:pPr>
              <a:buSzPct val="167000"/>
            </a:pPr>
            <a:r>
              <a:rPr lang="fr-FR" dirty="0" smtClean="0"/>
              <a:t>…savent se soustraire aux dangers d’Internet</a:t>
            </a:r>
          </a:p>
          <a:p>
            <a:pPr>
              <a:buSzPct val="167000"/>
            </a:pPr>
            <a:r>
              <a:rPr lang="fr-FR" dirty="0" smtClean="0"/>
              <a:t>…ne passent pas tout leur temps à utiliser des médias</a:t>
            </a:r>
          </a:p>
          <a:p>
            <a:endParaRPr lang="fr-FR" dirty="0"/>
          </a:p>
        </p:txBody>
      </p:sp>
    </p:spTree>
    <p:extLst>
      <p:ext uri="{BB962C8B-B14F-4D97-AF65-F5344CB8AC3E}">
        <p14:creationId xmlns:p14="http://schemas.microsoft.com/office/powerpoint/2010/main" val="24876343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8229600" cy="850107"/>
          </a:xfrm>
        </p:spPr>
        <p:txBody>
          <a:bodyPr/>
          <a:lstStyle/>
          <a:p>
            <a:r>
              <a:rPr lang="fr-CH" dirty="0" smtClean="0"/>
              <a:t>Conseils généraux pour les parents</a:t>
            </a:r>
            <a:endParaRPr lang="fr-CH" dirty="0"/>
          </a:p>
        </p:txBody>
      </p:sp>
      <p:sp>
        <p:nvSpPr>
          <p:cNvPr id="3" name="Espace réservé du texte 2"/>
          <p:cNvSpPr>
            <a:spLocks noGrp="1"/>
          </p:cNvSpPr>
          <p:nvPr>
            <p:ph type="body" idx="1"/>
          </p:nvPr>
        </p:nvSpPr>
        <p:spPr>
          <a:xfrm>
            <a:off x="395536" y="1124744"/>
            <a:ext cx="8363272" cy="4967700"/>
          </a:xfrm>
        </p:spPr>
        <p:txBody>
          <a:bodyPr/>
          <a:lstStyle/>
          <a:p>
            <a:pPr marL="647700" indent="-457200">
              <a:buFont typeface="+mj-lt"/>
              <a:buAutoNum type="arabicPeriod"/>
            </a:pPr>
            <a:r>
              <a:rPr lang="fr-CH" dirty="0" smtClean="0"/>
              <a:t>L’absence de télévision, d’ordinateur, de tablette et de </a:t>
            </a:r>
            <a:r>
              <a:rPr lang="fr-CH" dirty="0" err="1" smtClean="0"/>
              <a:t>natel</a:t>
            </a:r>
            <a:r>
              <a:rPr lang="fr-CH" dirty="0" smtClean="0"/>
              <a:t> dans la chambre de l’enfant permet de s’assurer de la durée d’utilisation et de son contenu.</a:t>
            </a:r>
          </a:p>
          <a:p>
            <a:pPr marL="647700" indent="-457200">
              <a:buFont typeface="+mj-lt"/>
              <a:buAutoNum type="arabicPeriod"/>
            </a:pPr>
            <a:r>
              <a:rPr lang="fr-CH" dirty="0" smtClean="0"/>
              <a:t>Discuter des limites et des règles d’utilisation (temps, horaires, activités,…) </a:t>
            </a:r>
          </a:p>
          <a:p>
            <a:pPr marL="647700" indent="-457200">
              <a:buFont typeface="+mj-lt"/>
              <a:buAutoNum type="arabicPeriod"/>
            </a:pPr>
            <a:r>
              <a:rPr lang="fr-CH" dirty="0" smtClean="0"/>
              <a:t>Installer un logiciel de contrôle parental sur tous les appareils le permettant </a:t>
            </a:r>
          </a:p>
          <a:p>
            <a:pPr marL="647700" indent="-457200">
              <a:buFont typeface="+mj-lt"/>
              <a:buAutoNum type="arabicPeriod"/>
            </a:pPr>
            <a:r>
              <a:rPr lang="fr-CH" b="1" dirty="0" smtClean="0"/>
              <a:t>S’intéresser aux activités qu’apprécient vos enfants sur le net. </a:t>
            </a:r>
          </a:p>
          <a:p>
            <a:endParaRPr lang="fr-CH" dirty="0" smtClean="0"/>
          </a:p>
          <a:p>
            <a:endParaRPr lang="fr-CH" dirty="0"/>
          </a:p>
        </p:txBody>
      </p:sp>
    </p:spTree>
    <p:extLst>
      <p:ext uri="{BB962C8B-B14F-4D97-AF65-F5344CB8AC3E}">
        <p14:creationId xmlns:p14="http://schemas.microsoft.com/office/powerpoint/2010/main" val="2963589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8229600" cy="850107"/>
          </a:xfrm>
        </p:spPr>
        <p:txBody>
          <a:bodyPr/>
          <a:lstStyle/>
          <a:p>
            <a:r>
              <a:rPr lang="fr-CH" dirty="0" smtClean="0"/>
              <a:t>Conseils généraux pour les parents</a:t>
            </a:r>
            <a:endParaRPr lang="fr-CH" dirty="0"/>
          </a:p>
        </p:txBody>
      </p:sp>
      <p:sp>
        <p:nvSpPr>
          <p:cNvPr id="3" name="Espace réservé du texte 2"/>
          <p:cNvSpPr>
            <a:spLocks noGrp="1"/>
          </p:cNvSpPr>
          <p:nvPr>
            <p:ph type="body" idx="1"/>
          </p:nvPr>
        </p:nvSpPr>
        <p:spPr>
          <a:xfrm>
            <a:off x="395536" y="1124744"/>
            <a:ext cx="8363272" cy="4967700"/>
          </a:xfrm>
        </p:spPr>
        <p:txBody>
          <a:bodyPr/>
          <a:lstStyle/>
          <a:p>
            <a:pPr marL="647700" indent="-457200">
              <a:buFont typeface="+mj-lt"/>
              <a:buAutoNum type="arabicPeriod" startAt="5"/>
            </a:pPr>
            <a:r>
              <a:rPr lang="fr-CH" dirty="0"/>
              <a:t>Rendre les enfants </a:t>
            </a:r>
            <a:r>
              <a:rPr lang="fr-CH" dirty="0" smtClean="0"/>
              <a:t>attentifs </a:t>
            </a:r>
            <a:r>
              <a:rPr lang="fr-CH" dirty="0"/>
              <a:t>au fait qu’Internet est un lieu public, la loi est applicable et toutes les informations </a:t>
            </a:r>
            <a:r>
              <a:rPr lang="fr-CH" dirty="0" smtClean="0"/>
              <a:t>publiées </a:t>
            </a:r>
            <a:r>
              <a:rPr lang="fr-CH" dirty="0"/>
              <a:t>sont </a:t>
            </a:r>
            <a:r>
              <a:rPr lang="fr-CH" dirty="0" smtClean="0"/>
              <a:t>accessibles </a:t>
            </a:r>
            <a:r>
              <a:rPr lang="fr-CH" dirty="0"/>
              <a:t>à n’importe </a:t>
            </a:r>
            <a:r>
              <a:rPr lang="fr-CH" dirty="0" smtClean="0"/>
              <a:t>qui (ou presque)</a:t>
            </a:r>
            <a:endParaRPr lang="fr-CH" dirty="0"/>
          </a:p>
          <a:p>
            <a:pPr marL="647700" indent="-457200">
              <a:buFont typeface="+mj-lt"/>
              <a:buAutoNum type="arabicPeriod" startAt="5"/>
            </a:pPr>
            <a:r>
              <a:rPr lang="fr-CH" dirty="0" smtClean="0"/>
              <a:t>Sensibiliser les enfants aux risques liés à la diffusion d’informations personnelles, à la publication de photos et à l’utilisation de la webcam</a:t>
            </a:r>
          </a:p>
          <a:p>
            <a:pPr marL="647700" indent="-457200">
              <a:buFont typeface="+mj-lt"/>
              <a:buAutoNum type="arabicPeriod" startAt="5"/>
            </a:pPr>
            <a:r>
              <a:rPr lang="fr-CH" dirty="0" smtClean="0"/>
              <a:t>Insister sur les dangers d’un rdv avec des inconnus rencontrés sur le Net</a:t>
            </a:r>
          </a:p>
          <a:p>
            <a:pPr marL="647700" indent="-457200">
              <a:buFont typeface="+mj-lt"/>
              <a:buAutoNum type="arabicPeriod" startAt="5"/>
            </a:pPr>
            <a:r>
              <a:rPr lang="fr-CH" dirty="0" smtClean="0"/>
              <a:t>Engager le dialogue et encourager les enfants à parler de leurs mauvaises expériences.</a:t>
            </a:r>
          </a:p>
          <a:p>
            <a:endParaRPr lang="fr-CH" dirty="0"/>
          </a:p>
        </p:txBody>
      </p:sp>
    </p:spTree>
    <p:extLst>
      <p:ext uri="{BB962C8B-B14F-4D97-AF65-F5344CB8AC3E}">
        <p14:creationId xmlns:p14="http://schemas.microsoft.com/office/powerpoint/2010/main" val="2882069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sp>
        <p:nvSpPr>
          <p:cNvPr id="3" name="Espace réservé du texte 2"/>
          <p:cNvSpPr>
            <a:spLocks noGrp="1"/>
          </p:cNvSpPr>
          <p:nvPr>
            <p:ph type="body" idx="1"/>
          </p:nvPr>
        </p:nvSpPr>
        <p:spPr/>
        <p:txBody>
          <a:bodyPr/>
          <a:lstStyle/>
          <a:p>
            <a:endParaRPr lang="fr-CH"/>
          </a:p>
        </p:txBody>
      </p:sp>
      <p:sp>
        <p:nvSpPr>
          <p:cNvPr id="4" name="Espace réservé du texte 3"/>
          <p:cNvSpPr>
            <a:spLocks noGrp="1"/>
          </p:cNvSpPr>
          <p:nvPr>
            <p:ph type="body" idx="2"/>
          </p:nvPr>
        </p:nvSpPr>
        <p:spPr/>
        <p:txBody>
          <a:bodyPr/>
          <a:lstStyle/>
          <a:p>
            <a:endParaRPr lang="fr-CH"/>
          </a:p>
        </p:txBody>
      </p:sp>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3726"/>
          <a:stretch/>
        </p:blipFill>
        <p:spPr>
          <a:xfrm>
            <a:off x="17123" y="-37582"/>
            <a:ext cx="4533545" cy="6895581"/>
          </a:xfrm>
          <a:prstGeom prst="rect">
            <a:avLst/>
          </a:prstGeom>
        </p:spPr>
      </p:pic>
      <p:pic>
        <p:nvPicPr>
          <p:cNvPr id="6" name="Image 5"/>
          <p:cNvPicPr>
            <a:picLocks noChangeAspect="1"/>
          </p:cNvPicPr>
          <p:nvPr/>
        </p:nvPicPr>
        <p:blipFill rotWithShape="1">
          <a:blip r:embed="rId4">
            <a:extLst>
              <a:ext uri="{28A0092B-C50C-407E-A947-70E740481C1C}">
                <a14:useLocalDpi xmlns:a14="http://schemas.microsoft.com/office/drawing/2010/main" val="0"/>
              </a:ext>
            </a:extLst>
          </a:blip>
          <a:srcRect l="4752"/>
          <a:stretch/>
        </p:blipFill>
        <p:spPr>
          <a:xfrm>
            <a:off x="4489451" y="-72008"/>
            <a:ext cx="4685996" cy="6957392"/>
          </a:xfrm>
          <a:prstGeom prst="rect">
            <a:avLst/>
          </a:prstGeom>
        </p:spPr>
      </p:pic>
    </p:spTree>
    <p:extLst>
      <p:ext uri="{BB962C8B-B14F-4D97-AF65-F5344CB8AC3E}">
        <p14:creationId xmlns:p14="http://schemas.microsoft.com/office/powerpoint/2010/main" val="2436766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8229600" cy="850107"/>
          </a:xfrm>
        </p:spPr>
        <p:txBody>
          <a:bodyPr/>
          <a:lstStyle/>
          <a:p>
            <a:r>
              <a:rPr lang="fr-CH" dirty="0" smtClean="0"/>
              <a:t>Conseils généraux pour les parents</a:t>
            </a:r>
            <a:endParaRPr lang="fr-CH" dirty="0"/>
          </a:p>
        </p:txBody>
      </p:sp>
      <p:sp>
        <p:nvSpPr>
          <p:cNvPr id="3" name="Espace réservé du texte 2"/>
          <p:cNvSpPr>
            <a:spLocks noGrp="1"/>
          </p:cNvSpPr>
          <p:nvPr>
            <p:ph type="body" idx="1"/>
          </p:nvPr>
        </p:nvSpPr>
        <p:spPr>
          <a:xfrm>
            <a:off x="395536" y="1124744"/>
            <a:ext cx="8363272" cy="4967700"/>
          </a:xfrm>
        </p:spPr>
        <p:txBody>
          <a:bodyPr/>
          <a:lstStyle/>
          <a:p>
            <a:pPr marL="647700" indent="-457200">
              <a:buFont typeface="+mj-lt"/>
              <a:buAutoNum type="arabicPeriod" startAt="9"/>
            </a:pPr>
            <a:r>
              <a:rPr lang="fr-CH" dirty="0"/>
              <a:t>Aider les enfants à développer leur esprit critique face à Internet</a:t>
            </a:r>
          </a:p>
          <a:p>
            <a:pPr marL="647700" indent="-457200">
              <a:buFont typeface="+mj-lt"/>
              <a:buAutoNum type="arabicPeriod" startAt="9"/>
            </a:pPr>
            <a:r>
              <a:rPr lang="fr-CH" dirty="0" smtClean="0"/>
              <a:t>Instaurer une relation de confiance et encourager les enfants à avoir une utilisation responsable et éthique d’internet, basés sur vos valeurs.</a:t>
            </a:r>
          </a:p>
          <a:p>
            <a:pPr marL="647700" indent="-457200">
              <a:buFont typeface="+mj-lt"/>
              <a:buAutoNum type="arabicPeriod" startAt="9"/>
            </a:pPr>
            <a:r>
              <a:rPr lang="fr-CH" dirty="0" smtClean="0"/>
              <a:t>Réagir si l’enfant a un comportement qui paraît inhabituel</a:t>
            </a:r>
          </a:p>
          <a:p>
            <a:pPr marL="647700" indent="-457200">
              <a:buFont typeface="+mj-lt"/>
              <a:buAutoNum type="arabicPeriod" startAt="9"/>
            </a:pPr>
            <a:r>
              <a:rPr lang="fr-CH" dirty="0" smtClean="0"/>
              <a:t>Vérifier votre propre utilisation des écrans afin de voir si vous êtes un bon exemple pour vos enfants.</a:t>
            </a:r>
          </a:p>
          <a:p>
            <a:endParaRPr lang="fr-CH" dirty="0"/>
          </a:p>
        </p:txBody>
      </p:sp>
    </p:spTree>
    <p:extLst>
      <p:ext uri="{BB962C8B-B14F-4D97-AF65-F5344CB8AC3E}">
        <p14:creationId xmlns:p14="http://schemas.microsoft.com/office/powerpoint/2010/main" val="4159968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l="4319" t="12529" r="4988" b="12201"/>
          <a:stretch/>
        </p:blipFill>
        <p:spPr>
          <a:xfrm>
            <a:off x="2195736" y="-27384"/>
            <a:ext cx="5256585" cy="6885386"/>
          </a:xfrm>
          <a:prstGeom prst="rect">
            <a:avLst/>
          </a:prstGeom>
        </p:spPr>
      </p:pic>
    </p:spTree>
    <p:extLst>
      <p:ext uri="{BB962C8B-B14F-4D97-AF65-F5344CB8AC3E}">
        <p14:creationId xmlns:p14="http://schemas.microsoft.com/office/powerpoint/2010/main" val="3088392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16632"/>
            <a:ext cx="8507288" cy="1143000"/>
          </a:xfrm>
        </p:spPr>
        <p:txBody>
          <a:bodyPr/>
          <a:lstStyle/>
          <a:p>
            <a:r>
              <a:rPr lang="fr-FR" dirty="0" smtClean="0"/>
              <a:t>Une bonne attitude générale</a:t>
            </a:r>
            <a:endParaRPr lang="fr-FR" dirty="0"/>
          </a:p>
        </p:txBody>
      </p:sp>
      <p:sp>
        <p:nvSpPr>
          <p:cNvPr id="3" name="Textplatzhalter 2"/>
          <p:cNvSpPr>
            <a:spLocks noGrp="1"/>
          </p:cNvSpPr>
          <p:nvPr>
            <p:ph type="body" idx="1"/>
          </p:nvPr>
        </p:nvSpPr>
        <p:spPr>
          <a:xfrm>
            <a:off x="179512" y="1484784"/>
            <a:ext cx="8964488" cy="4967700"/>
          </a:xfrm>
        </p:spPr>
        <p:txBody>
          <a:bodyPr/>
          <a:lstStyle/>
          <a:p>
            <a:pPr marL="442913" indent="-342900">
              <a:buSzPct val="120000"/>
              <a:buFont typeface="Wingdings" panose="05000000000000000000" pitchFamily="2" charset="2"/>
              <a:buChar char="ü"/>
            </a:pPr>
            <a:r>
              <a:rPr lang="fr-FR" dirty="0" smtClean="0">
                <a:solidFill>
                  <a:schemeClr val="tx1"/>
                </a:solidFill>
              </a:rPr>
              <a:t>« Les nouveaux médias font partie de notre monde et sont utiles. »</a:t>
            </a:r>
          </a:p>
          <a:p>
            <a:pPr marL="442913" indent="-342900">
              <a:buSzPct val="120000"/>
              <a:buFont typeface="Wingdings" panose="05000000000000000000" pitchFamily="2" charset="2"/>
              <a:buChar char="ü"/>
            </a:pPr>
            <a:r>
              <a:rPr lang="fr-FR" dirty="0" smtClean="0">
                <a:solidFill>
                  <a:schemeClr val="tx1"/>
                </a:solidFill>
              </a:rPr>
              <a:t>« Là où il y a des opportunités, il y a aussi des risques. »</a:t>
            </a:r>
          </a:p>
          <a:p>
            <a:pPr marL="442913" indent="-342900">
              <a:buSzPct val="120000"/>
              <a:buFont typeface="Wingdings" panose="05000000000000000000" pitchFamily="2" charset="2"/>
              <a:buChar char="ü"/>
            </a:pPr>
            <a:r>
              <a:rPr lang="fr-FR" dirty="0" smtClean="0">
                <a:solidFill>
                  <a:schemeClr val="tx1"/>
                </a:solidFill>
              </a:rPr>
              <a:t>« Les parents ont une importante fonction d’accompagnement. »</a:t>
            </a:r>
          </a:p>
          <a:p>
            <a:pPr marL="442913" indent="-342900">
              <a:buSzPct val="120000"/>
              <a:buFont typeface="Wingdings" panose="05000000000000000000" pitchFamily="2" charset="2"/>
              <a:buChar char="ü"/>
            </a:pPr>
            <a:r>
              <a:rPr lang="fr-FR" dirty="0" smtClean="0">
                <a:solidFill>
                  <a:schemeClr val="tx1"/>
                </a:solidFill>
              </a:rPr>
              <a:t>« Les enfants doivent vivre des expériences médias positives. »</a:t>
            </a:r>
          </a:p>
          <a:p>
            <a:pPr marL="442913" indent="-342900">
              <a:buSzPct val="120000"/>
              <a:buFont typeface="Wingdings" panose="05000000000000000000" pitchFamily="2" charset="2"/>
              <a:buChar char="ü"/>
            </a:pPr>
            <a:r>
              <a:rPr lang="fr-FR" dirty="0" smtClean="0">
                <a:solidFill>
                  <a:schemeClr val="tx1"/>
                </a:solidFill>
              </a:rPr>
              <a:t>« Il faut les informer des risques et en parler sans attendre. »</a:t>
            </a:r>
          </a:p>
          <a:p>
            <a:pPr marL="442913" indent="-342900">
              <a:buSzPct val="120000"/>
              <a:buFont typeface="Wingdings" panose="05000000000000000000" pitchFamily="2" charset="2"/>
              <a:buChar char="ü"/>
            </a:pPr>
            <a:r>
              <a:rPr lang="fr-FR" dirty="0" smtClean="0">
                <a:solidFill>
                  <a:schemeClr val="tx1"/>
                </a:solidFill>
              </a:rPr>
              <a:t>« Il faut protéger autant que possible les enfants des dangers. »</a:t>
            </a:r>
          </a:p>
          <a:p>
            <a:pPr marL="442913" indent="-342900">
              <a:buSzPct val="120000"/>
              <a:buFont typeface="Wingdings" panose="05000000000000000000" pitchFamily="2" charset="2"/>
              <a:buChar char="ü"/>
            </a:pPr>
            <a:r>
              <a:rPr lang="fr-FR" dirty="0" smtClean="0">
                <a:solidFill>
                  <a:schemeClr val="tx1"/>
                </a:solidFill>
              </a:rPr>
              <a:t>« En cas de problème, compréhension et soutien avant tout. »</a:t>
            </a:r>
          </a:p>
          <a:p>
            <a:pPr marL="442913" indent="-342900">
              <a:buSzPct val="120000"/>
              <a:buFont typeface="Wingdings" panose="05000000000000000000" pitchFamily="2" charset="2"/>
              <a:buChar char="ü"/>
            </a:pPr>
            <a:r>
              <a:rPr lang="fr-FR" dirty="0" smtClean="0">
                <a:solidFill>
                  <a:schemeClr val="tx1"/>
                </a:solidFill>
              </a:rPr>
              <a:t>« Il faut encourager la conscience de soi et les compétences médiatiques. »</a:t>
            </a:r>
          </a:p>
          <a:p>
            <a:pPr marL="100013" indent="0">
              <a:buSzPct val="167000"/>
              <a:buNone/>
            </a:pPr>
            <a:endParaRPr lang="fr-FR" dirty="0" smtClean="0">
              <a:solidFill>
                <a:schemeClr val="tx1"/>
              </a:solidFill>
            </a:endParaRPr>
          </a:p>
          <a:p>
            <a:pPr marL="533400" indent="-342900">
              <a:buFont typeface="Arial" panose="020B0604020202020204" pitchFamily="34" charset="0"/>
              <a:buChar char="•"/>
            </a:pPr>
            <a:endParaRPr lang="fr-FR" dirty="0" smtClean="0"/>
          </a:p>
        </p:txBody>
      </p:sp>
    </p:spTree>
    <p:extLst>
      <p:ext uri="{BB962C8B-B14F-4D97-AF65-F5344CB8AC3E}">
        <p14:creationId xmlns:p14="http://schemas.microsoft.com/office/powerpoint/2010/main" val="30640122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457200" y="274637"/>
            <a:ext cx="8229600" cy="778099"/>
          </a:xfrm>
          <a:prstGeom prst="rect">
            <a:avLst/>
          </a:prstGeom>
        </p:spPr>
        <p:txBody>
          <a:bodyPr lIns="91425" tIns="91425" rIns="91425" bIns="91425" anchor="b" anchorCtr="0">
            <a:noAutofit/>
          </a:bodyPr>
          <a:lstStyle/>
          <a:p>
            <a:pPr>
              <a:buNone/>
            </a:pPr>
            <a:r>
              <a:rPr lang="en" dirty="0"/>
              <a:t>I</a:t>
            </a:r>
            <a:r>
              <a:rPr lang="en" dirty="0" smtClean="0"/>
              <a:t>nformations pour les enfants</a:t>
            </a:r>
            <a:endParaRPr lang="en" dirty="0"/>
          </a:p>
        </p:txBody>
      </p:sp>
      <p:sp>
        <p:nvSpPr>
          <p:cNvPr id="328" name="Shape 328"/>
          <p:cNvSpPr txBox="1">
            <a:spLocks noGrp="1"/>
          </p:cNvSpPr>
          <p:nvPr>
            <p:ph type="body" idx="1"/>
          </p:nvPr>
        </p:nvSpPr>
        <p:spPr>
          <a:xfrm>
            <a:off x="507923" y="980728"/>
            <a:ext cx="8229600" cy="676672"/>
          </a:xfrm>
          <a:prstGeom prst="rect">
            <a:avLst/>
          </a:prstGeom>
        </p:spPr>
        <p:txBody>
          <a:bodyPr lIns="91425" tIns="91425" rIns="91425" bIns="91425" anchor="t" anchorCtr="0">
            <a:noAutofit/>
          </a:bodyPr>
          <a:lstStyle/>
          <a:p>
            <a:pPr marL="457200" lvl="0" indent="-368300">
              <a:buSzPct val="166666"/>
              <a:buFont typeface="Arial"/>
              <a:buChar char="•"/>
            </a:pPr>
            <a:r>
              <a:rPr lang="fr-FR" dirty="0" smtClean="0">
                <a:hlinkClick r:id="rId3"/>
              </a:rPr>
              <a:t>www.netcity.org</a:t>
            </a:r>
            <a:endParaRPr lang="fr-FR" dirty="0" smtClean="0"/>
          </a:p>
          <a:p>
            <a:pPr>
              <a:buNone/>
            </a:pPr>
            <a:endParaRPr lang="en" dirty="0"/>
          </a:p>
        </p:txBody>
      </p:sp>
      <p:sp>
        <p:nvSpPr>
          <p:cNvPr id="4" name="Shape 327"/>
          <p:cNvSpPr txBox="1">
            <a:spLocks/>
          </p:cNvSpPr>
          <p:nvPr/>
        </p:nvSpPr>
        <p:spPr>
          <a:xfrm>
            <a:off x="494068" y="1628800"/>
            <a:ext cx="8229600" cy="710952"/>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L="0" marR="0" algn="l" rtl="0">
              <a:lnSpc>
                <a:spcPct val="100000"/>
              </a:lnSpc>
              <a:spcBef>
                <a:spcPts val="0"/>
              </a:spcBef>
              <a:spcAft>
                <a:spcPts val="0"/>
              </a:spcAft>
              <a:buClr>
                <a:schemeClr val="dk1"/>
              </a:buClr>
              <a:buSzPct val="100000"/>
              <a:buNone/>
              <a:defRPr sz="3400" b="1" i="0" u="none" strike="noStrike" cap="none" baseline="0">
                <a:solidFill>
                  <a:schemeClr val="dk1"/>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2pPr>
            <a:lvl3pPr marL="0" indent="228600">
              <a:buClr>
                <a:schemeClr val="dk1"/>
              </a:buClr>
              <a:buSzPct val="100000"/>
              <a:buNone/>
              <a:defRPr sz="3600" b="1">
                <a:solidFill>
                  <a:schemeClr val="dk1"/>
                </a:solidFill>
              </a:defRPr>
            </a:lvl3pPr>
            <a:lvl4pPr marL="0" indent="228600">
              <a:buClr>
                <a:schemeClr val="dk1"/>
              </a:buClr>
              <a:buSzPct val="100000"/>
              <a:buNone/>
              <a:defRPr sz="3600" b="1">
                <a:solidFill>
                  <a:schemeClr val="dk1"/>
                </a:solidFill>
              </a:defRPr>
            </a:lvl4pPr>
            <a:lvl5pPr marL="0" indent="228600">
              <a:buClr>
                <a:schemeClr val="dk1"/>
              </a:buClr>
              <a:buSzPct val="100000"/>
              <a:buNone/>
              <a:defRPr sz="3600" b="1">
                <a:solidFill>
                  <a:schemeClr val="dk1"/>
                </a:solidFill>
              </a:defRPr>
            </a:lvl5pPr>
            <a:lvl6pPr marL="0" indent="228600">
              <a:buClr>
                <a:schemeClr val="dk1"/>
              </a:buClr>
              <a:buSzPct val="100000"/>
              <a:buNone/>
              <a:defRPr sz="3600" b="1">
                <a:solidFill>
                  <a:schemeClr val="dk1"/>
                </a:solidFill>
              </a:defRPr>
            </a:lvl6pPr>
            <a:lvl7pPr marL="0" indent="228600">
              <a:buClr>
                <a:schemeClr val="dk1"/>
              </a:buClr>
              <a:buSzPct val="100000"/>
              <a:buNone/>
              <a:defRPr sz="3600" b="1">
                <a:solidFill>
                  <a:schemeClr val="dk1"/>
                </a:solidFill>
              </a:defRPr>
            </a:lvl7pPr>
            <a:lvl8pPr marL="0" indent="228600">
              <a:buClr>
                <a:schemeClr val="dk1"/>
              </a:buClr>
              <a:buSzPct val="100000"/>
              <a:buNone/>
              <a:defRPr sz="3600" b="1">
                <a:solidFill>
                  <a:schemeClr val="dk1"/>
                </a:solidFill>
              </a:defRPr>
            </a:lvl8pPr>
            <a:lvl9pPr marL="0" indent="228600">
              <a:buClr>
                <a:schemeClr val="dk1"/>
              </a:buClr>
              <a:buSzPct val="100000"/>
              <a:buNone/>
              <a:defRPr sz="3600" b="1">
                <a:solidFill>
                  <a:schemeClr val="dk1"/>
                </a:solidFill>
              </a:defRPr>
            </a:lvl9pPr>
          </a:lstStyle>
          <a:p>
            <a:r>
              <a:rPr lang="en" dirty="0" smtClean="0"/>
              <a:t>Informations pour les jeunes</a:t>
            </a:r>
            <a:endParaRPr lang="en" dirty="0"/>
          </a:p>
        </p:txBody>
      </p:sp>
      <p:sp>
        <p:nvSpPr>
          <p:cNvPr id="5" name="Shape 327"/>
          <p:cNvSpPr txBox="1">
            <a:spLocks/>
          </p:cNvSpPr>
          <p:nvPr/>
        </p:nvSpPr>
        <p:spPr>
          <a:xfrm>
            <a:off x="539552" y="3068960"/>
            <a:ext cx="8229600" cy="5715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L="0" marR="0" algn="l" rtl="0">
              <a:lnSpc>
                <a:spcPct val="100000"/>
              </a:lnSpc>
              <a:spcBef>
                <a:spcPts val="0"/>
              </a:spcBef>
              <a:spcAft>
                <a:spcPts val="0"/>
              </a:spcAft>
              <a:buClr>
                <a:schemeClr val="dk1"/>
              </a:buClr>
              <a:buSzPct val="100000"/>
              <a:buNone/>
              <a:defRPr sz="3400" b="1" i="0" u="none" strike="noStrike" cap="none" baseline="0">
                <a:solidFill>
                  <a:schemeClr val="dk1"/>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defRPr>
            </a:lvl2pPr>
            <a:lvl3pPr marL="0" indent="228600">
              <a:buClr>
                <a:schemeClr val="dk1"/>
              </a:buClr>
              <a:buSzPct val="100000"/>
              <a:buNone/>
              <a:defRPr sz="3600" b="1">
                <a:solidFill>
                  <a:schemeClr val="dk1"/>
                </a:solidFill>
              </a:defRPr>
            </a:lvl3pPr>
            <a:lvl4pPr marL="0" indent="228600">
              <a:buClr>
                <a:schemeClr val="dk1"/>
              </a:buClr>
              <a:buSzPct val="100000"/>
              <a:buNone/>
              <a:defRPr sz="3600" b="1">
                <a:solidFill>
                  <a:schemeClr val="dk1"/>
                </a:solidFill>
              </a:defRPr>
            </a:lvl4pPr>
            <a:lvl5pPr marL="0" indent="228600">
              <a:buClr>
                <a:schemeClr val="dk1"/>
              </a:buClr>
              <a:buSzPct val="100000"/>
              <a:buNone/>
              <a:defRPr sz="3600" b="1">
                <a:solidFill>
                  <a:schemeClr val="dk1"/>
                </a:solidFill>
              </a:defRPr>
            </a:lvl5pPr>
            <a:lvl6pPr marL="0" indent="228600">
              <a:buClr>
                <a:schemeClr val="dk1"/>
              </a:buClr>
              <a:buSzPct val="100000"/>
              <a:buNone/>
              <a:defRPr sz="3600" b="1">
                <a:solidFill>
                  <a:schemeClr val="dk1"/>
                </a:solidFill>
              </a:defRPr>
            </a:lvl6pPr>
            <a:lvl7pPr marL="0" indent="228600">
              <a:buClr>
                <a:schemeClr val="dk1"/>
              </a:buClr>
              <a:buSzPct val="100000"/>
              <a:buNone/>
              <a:defRPr sz="3600" b="1">
                <a:solidFill>
                  <a:schemeClr val="dk1"/>
                </a:solidFill>
              </a:defRPr>
            </a:lvl7pPr>
            <a:lvl8pPr marL="0" indent="228600">
              <a:buClr>
                <a:schemeClr val="dk1"/>
              </a:buClr>
              <a:buSzPct val="100000"/>
              <a:buNone/>
              <a:defRPr sz="3600" b="1">
                <a:solidFill>
                  <a:schemeClr val="dk1"/>
                </a:solidFill>
              </a:defRPr>
            </a:lvl8pPr>
            <a:lvl9pPr marL="0" indent="228600">
              <a:buClr>
                <a:schemeClr val="dk1"/>
              </a:buClr>
              <a:buSzPct val="100000"/>
              <a:buNone/>
              <a:defRPr sz="3600" b="1">
                <a:solidFill>
                  <a:schemeClr val="dk1"/>
                </a:solidFill>
              </a:defRPr>
            </a:lvl9pPr>
          </a:lstStyle>
          <a:p>
            <a:r>
              <a:rPr lang="en" dirty="0" smtClean="0"/>
              <a:t>Informations pour les parents</a:t>
            </a:r>
            <a:endParaRPr lang="en" dirty="0"/>
          </a:p>
        </p:txBody>
      </p:sp>
      <p:sp>
        <p:nvSpPr>
          <p:cNvPr id="2" name="Rectangle 1"/>
          <p:cNvSpPr/>
          <p:nvPr/>
        </p:nvSpPr>
        <p:spPr>
          <a:xfrm>
            <a:off x="539552" y="2361555"/>
            <a:ext cx="5328592" cy="512000"/>
          </a:xfrm>
          <a:prstGeom prst="rect">
            <a:avLst/>
          </a:prstGeom>
        </p:spPr>
        <p:txBody>
          <a:bodyPr wrap="square">
            <a:spAutoFit/>
          </a:bodyPr>
          <a:lstStyle/>
          <a:p>
            <a:pPr marL="457200" indent="-368300">
              <a:lnSpc>
                <a:spcPct val="140000"/>
              </a:lnSpc>
              <a:spcBef>
                <a:spcPts val="600"/>
              </a:spcBef>
              <a:buClr>
                <a:schemeClr val="dk1"/>
              </a:buClr>
              <a:buSzPct val="166666"/>
              <a:buFont typeface="Arial"/>
              <a:buChar char="•"/>
            </a:pPr>
            <a:r>
              <a:rPr lang="fr-FR" sz="2200" dirty="0">
                <a:solidFill>
                  <a:srgbClr val="1A1A1A"/>
                </a:solidFill>
                <a:hlinkClick r:id="rId4"/>
              </a:rPr>
              <a:t>www.surferprudent.org</a:t>
            </a:r>
            <a:endParaRPr lang="fr-FR" sz="2200" dirty="0">
              <a:solidFill>
                <a:srgbClr val="1A1A1A"/>
              </a:solidFill>
            </a:endParaRPr>
          </a:p>
        </p:txBody>
      </p:sp>
      <p:sp>
        <p:nvSpPr>
          <p:cNvPr id="7" name="Rectangle 6"/>
          <p:cNvSpPr/>
          <p:nvPr/>
        </p:nvSpPr>
        <p:spPr>
          <a:xfrm>
            <a:off x="539552" y="3662782"/>
            <a:ext cx="7128792" cy="3656386"/>
          </a:xfrm>
          <a:prstGeom prst="rect">
            <a:avLst/>
          </a:prstGeom>
        </p:spPr>
        <p:txBody>
          <a:bodyPr wrap="square">
            <a:spAutoFit/>
          </a:bodyPr>
          <a:lstStyle/>
          <a:p>
            <a:pPr marL="457200" indent="-368300">
              <a:lnSpc>
                <a:spcPct val="140000"/>
              </a:lnSpc>
              <a:spcBef>
                <a:spcPts val="600"/>
              </a:spcBef>
              <a:buClr>
                <a:schemeClr val="dk1"/>
              </a:buClr>
              <a:buSzPct val="166666"/>
              <a:buFont typeface="Arial"/>
              <a:buChar char="•"/>
            </a:pPr>
            <a:r>
              <a:rPr lang="fr-FR" sz="2200" dirty="0" smtClean="0">
                <a:solidFill>
                  <a:srgbClr val="1A1A1A"/>
                </a:solidFill>
                <a:hlinkClick r:id="rId5"/>
              </a:rPr>
              <a:t>www.actioninnocence.org</a:t>
            </a:r>
            <a:endParaRPr lang="fr-FR" sz="2200" dirty="0" smtClean="0">
              <a:solidFill>
                <a:srgbClr val="1A1A1A"/>
              </a:solidFill>
            </a:endParaRPr>
          </a:p>
          <a:p>
            <a:pPr marL="457200" indent="-368300">
              <a:lnSpc>
                <a:spcPct val="140000"/>
              </a:lnSpc>
              <a:spcBef>
                <a:spcPts val="600"/>
              </a:spcBef>
              <a:buClr>
                <a:schemeClr val="dk1"/>
              </a:buClr>
              <a:buSzPct val="166666"/>
              <a:buFont typeface="Arial"/>
              <a:buChar char="•"/>
            </a:pPr>
            <a:r>
              <a:rPr lang="fr-FR" sz="2200" dirty="0" smtClean="0">
                <a:solidFill>
                  <a:srgbClr val="1A1A1A"/>
                </a:solidFill>
                <a:hlinkClick r:id="rId6"/>
              </a:rPr>
              <a:t>www.jeunesetmedias.ch</a:t>
            </a:r>
            <a:endParaRPr lang="fr-FR" sz="2200" dirty="0" smtClean="0">
              <a:solidFill>
                <a:srgbClr val="1A1A1A"/>
              </a:solidFill>
            </a:endParaRPr>
          </a:p>
          <a:p>
            <a:pPr marL="457200" indent="-368300">
              <a:lnSpc>
                <a:spcPct val="140000"/>
              </a:lnSpc>
              <a:spcBef>
                <a:spcPts val="600"/>
              </a:spcBef>
              <a:buClr>
                <a:schemeClr val="dk1"/>
              </a:buClr>
              <a:buSzPct val="166666"/>
              <a:buFont typeface="Arial"/>
              <a:buChar char="•"/>
            </a:pPr>
            <a:r>
              <a:rPr lang="fr-FR" sz="2200" dirty="0" smtClean="0">
                <a:solidFill>
                  <a:srgbClr val="1A1A1A"/>
                </a:solidFill>
                <a:hlinkClick r:id="rId7"/>
              </a:rPr>
              <a:t>www.pegi.info</a:t>
            </a:r>
            <a:r>
              <a:rPr lang="fr-FR" sz="2200" dirty="0" smtClean="0">
                <a:solidFill>
                  <a:srgbClr val="1A1A1A"/>
                </a:solidFill>
              </a:rPr>
              <a:t> </a:t>
            </a:r>
            <a:r>
              <a:rPr lang="fr-FR" sz="2200" dirty="0">
                <a:solidFill>
                  <a:srgbClr val="1A1A1A"/>
                </a:solidFill>
              </a:rPr>
              <a:t>(jeux)</a:t>
            </a:r>
          </a:p>
          <a:p>
            <a:pPr marL="457200" lvl="0" indent="-368300">
              <a:lnSpc>
                <a:spcPct val="140000"/>
              </a:lnSpc>
              <a:spcBef>
                <a:spcPts val="600"/>
              </a:spcBef>
              <a:buClr>
                <a:schemeClr val="dk1"/>
              </a:buClr>
              <a:buSzPct val="166666"/>
              <a:buFont typeface="Arial"/>
              <a:buChar char="•"/>
            </a:pPr>
            <a:r>
              <a:rPr lang="fr-FR" sz="2200" dirty="0">
                <a:solidFill>
                  <a:srgbClr val="1A1A1A"/>
                </a:solidFill>
                <a:hlinkClick r:id="rId8"/>
              </a:rPr>
              <a:t>www.svv-video.ch</a:t>
            </a:r>
            <a:r>
              <a:rPr lang="fr-FR" sz="2200" dirty="0">
                <a:solidFill>
                  <a:srgbClr val="1A1A1A"/>
                </a:solidFill>
              </a:rPr>
              <a:t> (vidéos/films)</a:t>
            </a:r>
          </a:p>
          <a:p>
            <a:pPr marL="457200" indent="-368300">
              <a:lnSpc>
                <a:spcPct val="140000"/>
              </a:lnSpc>
              <a:spcBef>
                <a:spcPts val="600"/>
              </a:spcBef>
              <a:buClr>
                <a:schemeClr val="dk1"/>
              </a:buClr>
              <a:buSzPct val="166666"/>
              <a:buFont typeface="Arial"/>
              <a:buChar char="•"/>
            </a:pPr>
            <a:endParaRPr lang="fr-FR" sz="1200" dirty="0" smtClean="0"/>
          </a:p>
          <a:p>
            <a:pPr marL="457200" indent="-368300">
              <a:lnSpc>
                <a:spcPct val="140000"/>
              </a:lnSpc>
              <a:spcBef>
                <a:spcPts val="600"/>
              </a:spcBef>
              <a:buClr>
                <a:schemeClr val="dk1"/>
              </a:buClr>
              <a:buSzPct val="166666"/>
              <a:buFont typeface="Arial"/>
              <a:buChar char="•"/>
            </a:pPr>
            <a:endParaRPr lang="fr-FR" sz="2200" dirty="0" smtClean="0">
              <a:solidFill>
                <a:srgbClr val="1A1A1A"/>
              </a:solidFill>
            </a:endParaRPr>
          </a:p>
          <a:p>
            <a:pPr marL="457200" indent="-368300">
              <a:lnSpc>
                <a:spcPct val="140000"/>
              </a:lnSpc>
              <a:spcBef>
                <a:spcPts val="600"/>
              </a:spcBef>
              <a:buClr>
                <a:schemeClr val="dk1"/>
              </a:buClr>
              <a:buSzPct val="166666"/>
              <a:buFont typeface="Arial"/>
              <a:buChar char="•"/>
            </a:pPr>
            <a:endParaRPr lang="fr-FR" sz="2200" dirty="0">
              <a:solidFill>
                <a:srgbClr val="1A1A1A"/>
              </a:solidFill>
            </a:endParaRPr>
          </a:p>
        </p:txBody>
      </p:sp>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7"/>
            <a:ext cx="8229600" cy="850107"/>
          </a:xfrm>
        </p:spPr>
        <p:txBody>
          <a:bodyPr/>
          <a:lstStyle/>
          <a:p>
            <a:r>
              <a:rPr lang="fr-FR" dirty="0" smtClean="0"/>
              <a:t>Mes coordonnées, mon site</a:t>
            </a:r>
            <a:endParaRPr lang="fr-FR" dirty="0"/>
          </a:p>
        </p:txBody>
      </p:sp>
      <p:sp>
        <p:nvSpPr>
          <p:cNvPr id="3" name="Textplatzhalter 2"/>
          <p:cNvSpPr>
            <a:spLocks noGrp="1"/>
          </p:cNvSpPr>
          <p:nvPr>
            <p:ph type="body" idx="1"/>
          </p:nvPr>
        </p:nvSpPr>
        <p:spPr>
          <a:xfrm>
            <a:off x="395536" y="1052736"/>
            <a:ext cx="8333960" cy="4536504"/>
          </a:xfrm>
        </p:spPr>
        <p:txBody>
          <a:bodyPr/>
          <a:lstStyle/>
          <a:p>
            <a:pPr marL="190500" indent="0">
              <a:buNone/>
            </a:pPr>
            <a:r>
              <a:rPr lang="fr-CH" dirty="0"/>
              <a:t>Florence Salamin De Ieso</a:t>
            </a:r>
          </a:p>
          <a:p>
            <a:pPr marL="190500" indent="0">
              <a:buNone/>
            </a:pPr>
            <a:r>
              <a:rPr lang="fr-CH" dirty="0"/>
              <a:t>Déléguée à la jeunesse et intégration</a:t>
            </a:r>
          </a:p>
          <a:p>
            <a:pPr marL="190500" indent="0">
              <a:buNone/>
            </a:pPr>
            <a:r>
              <a:rPr lang="fr-CH" dirty="0"/>
              <a:t>pour </a:t>
            </a:r>
            <a:r>
              <a:rPr lang="fr-CH" dirty="0" smtClean="0"/>
              <a:t>les communes </a:t>
            </a:r>
            <a:r>
              <a:rPr lang="fr-CH" dirty="0"/>
              <a:t>de Crans-Montana</a:t>
            </a:r>
          </a:p>
          <a:p>
            <a:pPr marL="190500" indent="0">
              <a:buNone/>
            </a:pPr>
            <a:r>
              <a:rPr lang="fr-CH" dirty="0"/>
              <a:t>Rte de la </a:t>
            </a:r>
            <a:r>
              <a:rPr lang="fr-CH" dirty="0" err="1"/>
              <a:t>Moubra</a:t>
            </a:r>
            <a:r>
              <a:rPr lang="fr-CH" dirty="0"/>
              <a:t> 66</a:t>
            </a:r>
          </a:p>
          <a:p>
            <a:pPr marL="190500" indent="0">
              <a:buNone/>
            </a:pPr>
            <a:r>
              <a:rPr lang="fr-CH" dirty="0"/>
              <a:t>3963 Crans-Montana</a:t>
            </a:r>
          </a:p>
          <a:p>
            <a:pPr marL="190500" indent="0">
              <a:buNone/>
            </a:pPr>
            <a:r>
              <a:rPr lang="de-CH" dirty="0"/>
              <a:t>Tel :079 938 87 </a:t>
            </a:r>
            <a:r>
              <a:rPr lang="de-CH" dirty="0" smtClean="0"/>
              <a:t>88</a:t>
            </a:r>
          </a:p>
          <a:p>
            <a:pPr marL="190500" indent="0">
              <a:buNone/>
            </a:pPr>
            <a:r>
              <a:rPr lang="de-CH" dirty="0" smtClean="0">
                <a:hlinkClick r:id="rId3"/>
              </a:rPr>
              <a:t>jeunesse@cransmontana.ch</a:t>
            </a:r>
            <a:endParaRPr lang="de-CH" dirty="0" smtClean="0"/>
          </a:p>
          <a:p>
            <a:pPr marL="190500" indent="0">
              <a:buNone/>
            </a:pPr>
            <a:r>
              <a:rPr lang="de-CH" dirty="0" smtClean="0"/>
              <a:t>Web</a:t>
            </a:r>
            <a:r>
              <a:rPr lang="de-CH" dirty="0"/>
              <a:t> : </a:t>
            </a:r>
            <a:r>
              <a:rPr lang="de-CH" dirty="0">
                <a:hlinkClick r:id="rId4"/>
              </a:rPr>
              <a:t>www.cransmontana.ch/jeunesse</a:t>
            </a:r>
            <a:endParaRPr lang="fr-CH" dirty="0"/>
          </a:p>
          <a:p>
            <a:pPr marL="190500" indent="0">
              <a:spcBef>
                <a:spcPts val="0"/>
              </a:spcBef>
              <a:buNone/>
            </a:pPr>
            <a:endParaRPr lang="de-CH" sz="800" dirty="0" smtClean="0"/>
          </a:p>
          <a:p>
            <a:pPr marL="190500" indent="0" algn="r">
              <a:spcBef>
                <a:spcPts val="1800"/>
              </a:spcBef>
              <a:buNone/>
            </a:pPr>
            <a:r>
              <a:rPr lang="de-CH" sz="1600" b="1" i="1" dirty="0" err="1" smtClean="0"/>
              <a:t>Sources</a:t>
            </a:r>
            <a:r>
              <a:rPr lang="de-CH" sz="1600" b="1" i="1" dirty="0" smtClean="0"/>
              <a:t> </a:t>
            </a:r>
            <a:r>
              <a:rPr lang="de-CH" sz="1600" b="1" i="1" dirty="0" err="1" smtClean="0"/>
              <a:t>utilisées</a:t>
            </a:r>
            <a:r>
              <a:rPr lang="de-CH" sz="1600" b="1" i="1" dirty="0" smtClean="0"/>
              <a:t> </a:t>
            </a:r>
            <a:r>
              <a:rPr lang="de-CH" sz="1600" b="1" i="1" dirty="0" err="1" smtClean="0"/>
              <a:t>pour</a:t>
            </a:r>
            <a:r>
              <a:rPr lang="de-CH" sz="1600" b="1" i="1" dirty="0" smtClean="0"/>
              <a:t> </a:t>
            </a:r>
            <a:r>
              <a:rPr lang="de-CH" sz="1600" b="1" i="1" dirty="0" err="1" smtClean="0"/>
              <a:t>ce</a:t>
            </a:r>
            <a:r>
              <a:rPr lang="de-CH" sz="1600" b="1" i="1" dirty="0" smtClean="0"/>
              <a:t> </a:t>
            </a:r>
            <a:r>
              <a:rPr lang="de-CH" sz="1600" b="1" i="1" dirty="0" err="1" smtClean="0"/>
              <a:t>document</a:t>
            </a:r>
            <a:r>
              <a:rPr lang="de-CH" sz="1600" b="1" i="1" dirty="0" smtClean="0"/>
              <a:t>: </a:t>
            </a:r>
          </a:p>
          <a:p>
            <a:pPr marL="190500" indent="0" algn="r">
              <a:buNone/>
            </a:pPr>
            <a:r>
              <a:rPr lang="de-CH" sz="1600" b="1" i="1" dirty="0" smtClean="0"/>
              <a:t>Action </a:t>
            </a:r>
            <a:r>
              <a:rPr lang="de-CH" sz="1600" b="1" i="1" dirty="0" err="1" smtClean="0"/>
              <a:t>Innoncence</a:t>
            </a:r>
            <a:r>
              <a:rPr lang="de-CH" sz="1600" b="1" i="1" dirty="0" smtClean="0"/>
              <a:t>, </a:t>
            </a:r>
            <a:r>
              <a:rPr lang="de-CH" sz="1600" b="1" i="1" dirty="0" err="1"/>
              <a:t>J</a:t>
            </a:r>
            <a:r>
              <a:rPr lang="de-CH" sz="1600" b="1" i="1" dirty="0" err="1" smtClean="0"/>
              <a:t>eunes</a:t>
            </a:r>
            <a:r>
              <a:rPr lang="de-CH" sz="1600" b="1" i="1" dirty="0" smtClean="0"/>
              <a:t> et média.ch, </a:t>
            </a:r>
            <a:r>
              <a:rPr lang="de-CH" sz="1600" b="1" i="1" dirty="0" err="1" smtClean="0"/>
              <a:t>My</a:t>
            </a:r>
            <a:r>
              <a:rPr lang="de-CH" sz="1600" b="1" i="1" dirty="0" smtClean="0"/>
              <a:t> </a:t>
            </a:r>
            <a:r>
              <a:rPr lang="de-CH" sz="1600" b="1" i="1" dirty="0" err="1" smtClean="0"/>
              <a:t>little</a:t>
            </a:r>
            <a:r>
              <a:rPr lang="de-CH" sz="1600" b="1" i="1" dirty="0" smtClean="0"/>
              <a:t> </a:t>
            </a:r>
            <a:r>
              <a:rPr lang="de-CH" sz="1600" b="1" i="1" dirty="0" err="1" smtClean="0"/>
              <a:t>Safebook</a:t>
            </a:r>
            <a:r>
              <a:rPr lang="de-CH" sz="1600" b="1" i="1" dirty="0" smtClean="0"/>
              <a:t> (PSC)</a:t>
            </a:r>
            <a:endParaRPr lang="fr-CH" sz="1600" b="1" i="1" dirty="0"/>
          </a:p>
          <a:p>
            <a:pPr marL="190500" indent="0">
              <a:buNone/>
            </a:pPr>
            <a:endParaRPr lang="fr-FR" dirty="0" smtClean="0"/>
          </a:p>
          <a:p>
            <a:pPr marL="190500" indent="0">
              <a:buNone/>
            </a:pPr>
            <a:endParaRPr lang="fr-FR" dirty="0" smtClean="0"/>
          </a:p>
          <a:p>
            <a:pPr marL="190500" indent="0">
              <a:buNone/>
            </a:pPr>
            <a:endParaRPr lang="fr-FR" dirty="0" smtClean="0"/>
          </a:p>
          <a:p>
            <a:pPr marL="190500" indent="0" algn="ctr">
              <a:buNone/>
            </a:pPr>
            <a:endParaRPr lang="fr-FR" dirty="0"/>
          </a:p>
        </p:txBody>
      </p:sp>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6" y="2924944"/>
            <a:ext cx="3557016" cy="1395984"/>
          </a:xfrm>
          <a:prstGeom prst="rect">
            <a:avLst/>
          </a:prstGeom>
        </p:spPr>
      </p:pic>
    </p:spTree>
    <p:extLst>
      <p:ext uri="{BB962C8B-B14F-4D97-AF65-F5344CB8AC3E}">
        <p14:creationId xmlns:p14="http://schemas.microsoft.com/office/powerpoint/2010/main" val="40572816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5580112" y="443001"/>
            <a:ext cx="3183672" cy="5760640"/>
          </a:xfrm>
        </p:spPr>
        <p:txBody>
          <a:bodyPr/>
          <a:lstStyle/>
          <a:p>
            <a:pPr marL="342900" indent="-342900">
              <a:buFont typeface="Arial" panose="020B0604020202020204" pitchFamily="34" charset="0"/>
              <a:buChar char="•"/>
            </a:pPr>
            <a:r>
              <a:rPr lang="fr-CH" dirty="0" smtClean="0"/>
              <a:t> Données personnelles</a:t>
            </a:r>
          </a:p>
          <a:p>
            <a:pPr marL="342900" indent="-342900">
              <a:buFont typeface="Arial" panose="020B0604020202020204" pitchFamily="34" charset="0"/>
              <a:buChar char="•"/>
            </a:pPr>
            <a:endParaRPr lang="fr-CH" dirty="0"/>
          </a:p>
          <a:p>
            <a:pPr marL="342900" indent="-342900">
              <a:buFont typeface="Arial" panose="020B0604020202020204" pitchFamily="34" charset="0"/>
              <a:buChar char="•"/>
            </a:pPr>
            <a:r>
              <a:rPr lang="fr-CH" dirty="0" smtClean="0"/>
              <a:t>Contenus Choquants</a:t>
            </a:r>
          </a:p>
          <a:p>
            <a:pPr marL="342900" indent="-342900">
              <a:buFont typeface="Arial" panose="020B0604020202020204" pitchFamily="34" charset="0"/>
              <a:buChar char="•"/>
            </a:pPr>
            <a:endParaRPr lang="fr-CH" dirty="0"/>
          </a:p>
          <a:p>
            <a:pPr marL="342900" indent="-342900">
              <a:buFont typeface="Arial" panose="020B0604020202020204" pitchFamily="34" charset="0"/>
              <a:buChar char="•"/>
            </a:pPr>
            <a:r>
              <a:rPr lang="fr-CH" dirty="0" smtClean="0"/>
              <a:t>RDV</a:t>
            </a:r>
          </a:p>
          <a:p>
            <a:pPr marL="342900" indent="-342900">
              <a:buFont typeface="Arial" panose="020B0604020202020204" pitchFamily="34" charset="0"/>
              <a:buChar char="•"/>
            </a:pPr>
            <a:endParaRPr lang="fr-CH" dirty="0"/>
          </a:p>
          <a:p>
            <a:pPr marL="342900" indent="-342900">
              <a:buFont typeface="Arial" panose="020B0604020202020204" pitchFamily="34" charset="0"/>
              <a:buChar char="•"/>
            </a:pPr>
            <a:r>
              <a:rPr lang="fr-CH" dirty="0" smtClean="0"/>
              <a:t>Sollicitations sexuelles</a:t>
            </a:r>
          </a:p>
          <a:p>
            <a:pPr marL="342900" indent="-342900">
              <a:buFont typeface="Arial" panose="020B0604020202020204" pitchFamily="34" charset="0"/>
              <a:buChar char="•"/>
            </a:pPr>
            <a:endParaRPr lang="fr-CH" dirty="0"/>
          </a:p>
          <a:p>
            <a:pPr marL="342900" indent="-342900">
              <a:buFont typeface="Arial" panose="020B0604020202020204" pitchFamily="34" charset="0"/>
              <a:buChar char="•"/>
            </a:pPr>
            <a:r>
              <a:rPr lang="fr-CH" dirty="0" smtClean="0"/>
              <a:t>Photos</a:t>
            </a:r>
          </a:p>
          <a:p>
            <a:pPr marL="342900" indent="-342900">
              <a:buFont typeface="Arial" panose="020B0604020202020204" pitchFamily="34" charset="0"/>
              <a:buChar char="•"/>
            </a:pPr>
            <a:endParaRPr lang="fr-CH" dirty="0"/>
          </a:p>
          <a:p>
            <a:pPr marL="342900" indent="-342900">
              <a:buFont typeface="Arial" panose="020B0604020202020204" pitchFamily="34" charset="0"/>
              <a:buChar char="•"/>
            </a:pPr>
            <a:r>
              <a:rPr lang="fr-CH" dirty="0" smtClean="0"/>
              <a:t>Harcèlement</a:t>
            </a:r>
          </a:p>
          <a:p>
            <a:pPr marL="342900" indent="-342900">
              <a:buFont typeface="Arial" panose="020B0604020202020204" pitchFamily="34" charset="0"/>
              <a:buChar char="•"/>
            </a:pPr>
            <a:endParaRPr lang="fr-CH" dirty="0"/>
          </a:p>
          <a:p>
            <a:pPr marL="342900" indent="-342900">
              <a:buFont typeface="Arial" panose="020B0604020202020204" pitchFamily="34" charset="0"/>
              <a:buChar char="•"/>
            </a:pPr>
            <a:r>
              <a:rPr lang="fr-CH" dirty="0" smtClean="0"/>
              <a:t>Information</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66" y="887827"/>
            <a:ext cx="4929908" cy="4752528"/>
          </a:xfrm>
          <a:prstGeom prst="rect">
            <a:avLst/>
          </a:prstGeom>
        </p:spPr>
      </p:pic>
    </p:spTree>
    <p:extLst>
      <p:ext uri="{BB962C8B-B14F-4D97-AF65-F5344CB8AC3E}">
        <p14:creationId xmlns:p14="http://schemas.microsoft.com/office/powerpoint/2010/main" val="10035263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Shape 41"/>
          <p:cNvSpPr txBox="1">
            <a:spLocks noGrp="1"/>
          </p:cNvSpPr>
          <p:nvPr>
            <p:ph type="title"/>
          </p:nvPr>
        </p:nvSpPr>
        <p:spPr>
          <a:prstGeom prst="rect">
            <a:avLst/>
          </a:prstGeom>
        </p:spPr>
        <p:txBody>
          <a:bodyPr lIns="91425" tIns="91425" rIns="91425" bIns="91425" anchor="b" anchorCtr="0">
            <a:noAutofit/>
          </a:bodyPr>
          <a:lstStyle/>
          <a:p>
            <a:pPr>
              <a:buNone/>
            </a:pPr>
            <a:r>
              <a:rPr lang="fr-FR" sz="3200" dirty="0" smtClean="0"/>
              <a:t>Internet, c’est comme une grande ville...</a:t>
            </a:r>
            <a:endParaRPr lang="fr-FR" sz="3200" dirty="0"/>
          </a:p>
        </p:txBody>
      </p:sp>
      <p:sp>
        <p:nvSpPr>
          <p:cNvPr id="42" name="Shape 42"/>
          <p:cNvSpPr txBox="1">
            <a:spLocks noGrp="1"/>
          </p:cNvSpPr>
          <p:nvPr>
            <p:ph type="body" idx="1"/>
          </p:nvPr>
        </p:nvSpPr>
        <p:spPr>
          <a:xfrm>
            <a:off x="457200" y="1600200"/>
            <a:ext cx="3826768" cy="4967700"/>
          </a:xfrm>
          <a:prstGeom prst="rect">
            <a:avLst/>
          </a:prstGeom>
        </p:spPr>
        <p:txBody>
          <a:bodyPr lIns="91425" tIns="91425" rIns="91425" bIns="91425" anchor="t" anchorCtr="0">
            <a:noAutofit/>
          </a:bodyPr>
          <a:lstStyle/>
          <a:p>
            <a:pPr marL="457200" lvl="0" indent="-368300" rtl="0">
              <a:buClr>
                <a:schemeClr val="dk1"/>
              </a:buClr>
              <a:buSzPct val="166666"/>
              <a:buFont typeface="Arial"/>
              <a:buChar char="•"/>
            </a:pPr>
            <a:r>
              <a:rPr lang="fr-FR" dirty="0"/>
              <a:t>Quartiers tranquilles</a:t>
            </a:r>
          </a:p>
          <a:p>
            <a:pPr marL="457200" lvl="0" indent="-368300" rtl="0">
              <a:buClr>
                <a:schemeClr val="dk1"/>
              </a:buClr>
              <a:buSzPct val="166666"/>
              <a:buFont typeface="Arial"/>
              <a:buChar char="•"/>
            </a:pPr>
            <a:r>
              <a:rPr lang="fr-FR" dirty="0"/>
              <a:t>Personnes bienveillantes</a:t>
            </a:r>
          </a:p>
          <a:p>
            <a:pPr marL="457200" lvl="0" indent="-368300" rtl="0">
              <a:buClr>
                <a:schemeClr val="dk1"/>
              </a:buClr>
              <a:buSzPct val="166666"/>
              <a:buFont typeface="Arial"/>
              <a:buChar char="•"/>
            </a:pPr>
            <a:r>
              <a:rPr lang="fr-FR" dirty="0"/>
              <a:t>Zones </a:t>
            </a:r>
            <a:r>
              <a:rPr lang="fr-FR" dirty="0" smtClean="0"/>
              <a:t>piétonnes</a:t>
            </a:r>
            <a:endParaRPr lang="fr-FR" dirty="0"/>
          </a:p>
          <a:p>
            <a:pPr marL="457200" lvl="0" indent="-368300" rtl="0">
              <a:buClr>
                <a:schemeClr val="dk1"/>
              </a:buClr>
              <a:buSzPct val="166666"/>
              <a:buFont typeface="Arial"/>
              <a:buChar char="•"/>
            </a:pPr>
            <a:r>
              <a:rPr lang="fr-FR" dirty="0"/>
              <a:t>Places de jeux</a:t>
            </a:r>
          </a:p>
          <a:p>
            <a:pPr marL="457200" lvl="0" indent="-368300" rtl="0">
              <a:buClr>
                <a:schemeClr val="dk1"/>
              </a:buClr>
              <a:buSzPct val="166666"/>
              <a:buFont typeface="Arial"/>
              <a:buChar char="•"/>
            </a:pPr>
            <a:r>
              <a:rPr lang="fr-FR" dirty="0" smtClean="0"/>
              <a:t>Sécurité</a:t>
            </a:r>
            <a:endParaRPr lang="fr-FR" dirty="0"/>
          </a:p>
          <a:p>
            <a:pPr marL="457200" lvl="0" indent="-368300">
              <a:buClr>
                <a:schemeClr val="dk1"/>
              </a:buClr>
              <a:buSzPct val="166666"/>
              <a:buFont typeface="Arial"/>
              <a:buChar char="•"/>
            </a:pPr>
            <a:r>
              <a:rPr lang="fr-FR" dirty="0"/>
              <a:t>...</a:t>
            </a:r>
          </a:p>
        </p:txBody>
      </p:sp>
      <p:sp>
        <p:nvSpPr>
          <p:cNvPr id="43" name="Shape 43"/>
          <p:cNvSpPr txBox="1">
            <a:spLocks noGrp="1"/>
          </p:cNvSpPr>
          <p:nvPr>
            <p:ph type="body" idx="2"/>
          </p:nvPr>
        </p:nvSpPr>
        <p:spPr>
          <a:xfrm>
            <a:off x="4644008" y="1600200"/>
            <a:ext cx="4042765" cy="4967700"/>
          </a:xfrm>
          <a:prstGeom prst="rect">
            <a:avLst/>
          </a:prstGeom>
        </p:spPr>
        <p:txBody>
          <a:bodyPr lIns="91425" tIns="91425" rIns="91425" bIns="91425" anchor="t" anchorCtr="0">
            <a:noAutofit/>
          </a:bodyPr>
          <a:lstStyle/>
          <a:p>
            <a:pPr marL="457200" lvl="0" indent="-368300" rtl="0">
              <a:buClr>
                <a:schemeClr val="dk1"/>
              </a:buClr>
              <a:buSzPct val="166666"/>
              <a:buFont typeface="Arial"/>
              <a:buChar char="•"/>
            </a:pPr>
            <a:r>
              <a:rPr lang="fr-FR" dirty="0" smtClean="0"/>
              <a:t>Ruelles sombres</a:t>
            </a:r>
          </a:p>
          <a:p>
            <a:pPr marL="457200" lvl="0" indent="-368300" rtl="0">
              <a:buClr>
                <a:schemeClr val="dk1"/>
              </a:buClr>
              <a:buSzPct val="166666"/>
              <a:buFont typeface="Arial"/>
              <a:buChar char="•"/>
            </a:pPr>
            <a:r>
              <a:rPr lang="fr-FR" dirty="0" smtClean="0"/>
              <a:t>Personnages inquiétants</a:t>
            </a:r>
          </a:p>
          <a:p>
            <a:pPr marL="457200" lvl="0" indent="-368300" rtl="0">
              <a:buClr>
                <a:schemeClr val="dk1"/>
              </a:buClr>
              <a:buSzPct val="166666"/>
              <a:buFont typeface="Arial"/>
              <a:buChar char="•"/>
            </a:pPr>
            <a:r>
              <a:rPr lang="fr-FR" dirty="0" smtClean="0"/>
              <a:t>Rues dangereuses</a:t>
            </a:r>
          </a:p>
          <a:p>
            <a:pPr marL="457200" lvl="0" indent="-368300" rtl="0">
              <a:buClr>
                <a:schemeClr val="dk1"/>
              </a:buClr>
              <a:buSzPct val="166666"/>
              <a:buFont typeface="Arial"/>
              <a:buChar char="•"/>
            </a:pPr>
            <a:r>
              <a:rPr lang="fr-FR" dirty="0" smtClean="0"/>
              <a:t>Quartiers chauds</a:t>
            </a:r>
          </a:p>
          <a:p>
            <a:pPr marL="457200" lvl="0" indent="-368300" rtl="0">
              <a:buClr>
                <a:schemeClr val="dk1"/>
              </a:buClr>
              <a:buSzPct val="166666"/>
              <a:buFont typeface="Arial"/>
              <a:buChar char="•"/>
            </a:pPr>
            <a:r>
              <a:rPr lang="fr-FR" dirty="0" smtClean="0"/>
              <a:t>Criminalité</a:t>
            </a:r>
          </a:p>
          <a:p>
            <a:pPr marL="457200" lvl="0" indent="-368300">
              <a:buClr>
                <a:schemeClr val="dk1"/>
              </a:buClr>
              <a:buSzPct val="166666"/>
              <a:buFont typeface="Arial"/>
              <a:buChar char="•"/>
            </a:pPr>
            <a:r>
              <a:rPr lang="fr-FR" dirty="0" smtClean="0"/>
              <a:t>...</a:t>
            </a:r>
            <a:endParaRPr lang="fr-FR" dirty="0"/>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fr-FR" dirty="0" smtClean="0"/>
              <a:t>Opportunités et risques</a:t>
            </a:r>
            <a:endParaRPr lang="fr-FR" dirty="0"/>
          </a:p>
        </p:txBody>
      </p:sp>
      <p:sp>
        <p:nvSpPr>
          <p:cNvPr id="49" name="Shape 49"/>
          <p:cNvSpPr txBox="1">
            <a:spLocks noGrp="1"/>
          </p:cNvSpPr>
          <p:nvPr>
            <p:ph type="body" idx="1"/>
          </p:nvPr>
        </p:nvSpPr>
        <p:spPr>
          <a:xfrm>
            <a:off x="457200" y="1600200"/>
            <a:ext cx="4124099" cy="4967700"/>
          </a:xfrm>
          <a:prstGeom prst="rect">
            <a:avLst/>
          </a:prstGeom>
        </p:spPr>
        <p:txBody>
          <a:bodyPr lIns="91425" tIns="91425" rIns="91425" bIns="91425" anchor="t" anchorCtr="0">
            <a:noAutofit/>
          </a:bodyPr>
          <a:lstStyle/>
          <a:p>
            <a:pPr marL="546100" lvl="0" indent="-457200" rtl="0">
              <a:buClr>
                <a:schemeClr val="dk1"/>
              </a:buClr>
              <a:buSzPct val="100000"/>
              <a:buFont typeface="+mj-lt"/>
              <a:buAutoNum type="arabicPeriod"/>
            </a:pPr>
            <a:r>
              <a:rPr lang="fr-FR" dirty="0" smtClean="0"/>
              <a:t>Connexion permanente</a:t>
            </a:r>
          </a:p>
          <a:p>
            <a:pPr marL="546100" lvl="0" indent="-457200" rtl="0">
              <a:buClr>
                <a:schemeClr val="dk1"/>
              </a:buClr>
              <a:buSzPct val="100000"/>
              <a:buFont typeface="+mj-lt"/>
              <a:buAutoNum type="arabicPeriod"/>
            </a:pPr>
            <a:r>
              <a:rPr lang="fr-FR" dirty="0" smtClean="0"/>
              <a:t>Information libre</a:t>
            </a:r>
          </a:p>
          <a:p>
            <a:pPr marL="546100" lvl="0" indent="-457200" rtl="0">
              <a:buClr>
                <a:schemeClr val="dk1"/>
              </a:buClr>
              <a:buSzPct val="100000"/>
              <a:buFont typeface="+mj-lt"/>
              <a:buAutoNum type="arabicPeriod"/>
            </a:pPr>
            <a:r>
              <a:rPr lang="fr-FR" dirty="0" smtClean="0"/>
              <a:t>Communication illimitée</a:t>
            </a:r>
          </a:p>
          <a:p>
            <a:pPr marL="546100" lvl="0" indent="-457200" rtl="0">
              <a:buClr>
                <a:schemeClr val="dk1"/>
              </a:buClr>
              <a:buSzPct val="100000"/>
              <a:buFont typeface="+mj-lt"/>
              <a:buAutoNum type="arabicPeriod"/>
            </a:pPr>
            <a:endParaRPr lang="fr-FR" dirty="0" smtClean="0"/>
          </a:p>
          <a:p>
            <a:pPr marL="546100" lvl="0" indent="-457200" rtl="0">
              <a:buClr>
                <a:schemeClr val="dk1"/>
              </a:buClr>
              <a:buSzPct val="100000"/>
              <a:buFont typeface="+mj-lt"/>
              <a:buAutoNum type="arabicPeriod"/>
            </a:pPr>
            <a:r>
              <a:rPr lang="fr-FR" dirty="0" smtClean="0"/>
              <a:t>Instantanéité des infos</a:t>
            </a:r>
          </a:p>
          <a:p>
            <a:pPr marL="546100" lvl="0" indent="-457200" rtl="0">
              <a:buClr>
                <a:schemeClr val="dk1"/>
              </a:buClr>
              <a:buSzPct val="100000"/>
              <a:buFont typeface="+mj-lt"/>
              <a:buAutoNum type="arabicPeriod"/>
            </a:pPr>
            <a:r>
              <a:rPr lang="fr-FR" dirty="0" smtClean="0"/>
              <a:t>Meilleurs logiciels</a:t>
            </a:r>
          </a:p>
          <a:p>
            <a:pPr marL="546100" lvl="0" indent="-457200" rtl="0">
              <a:buClr>
                <a:schemeClr val="dk1"/>
              </a:buClr>
              <a:buSzPct val="100000"/>
              <a:buFont typeface="+mj-lt"/>
              <a:buAutoNum type="arabicPeriod"/>
            </a:pPr>
            <a:r>
              <a:rPr lang="fr-FR" dirty="0" smtClean="0"/>
              <a:t>Consommation simplifiée</a:t>
            </a:r>
          </a:p>
          <a:p>
            <a:pPr marL="88900" lvl="0" indent="0" rtl="0">
              <a:buClr>
                <a:schemeClr val="dk1"/>
              </a:buClr>
              <a:buSzPct val="100000"/>
              <a:buNone/>
            </a:pPr>
            <a:endParaRPr lang="fr-FR" dirty="0" smtClean="0"/>
          </a:p>
          <a:p>
            <a:endParaRPr lang="fr-FR" dirty="0"/>
          </a:p>
        </p:txBody>
      </p:sp>
      <p:sp>
        <p:nvSpPr>
          <p:cNvPr id="50" name="Shape 50"/>
          <p:cNvSpPr txBox="1">
            <a:spLocks noGrp="1"/>
          </p:cNvSpPr>
          <p:nvPr>
            <p:ph type="body" idx="2"/>
          </p:nvPr>
        </p:nvSpPr>
        <p:spPr>
          <a:xfrm>
            <a:off x="4525525" y="1600200"/>
            <a:ext cx="4506900" cy="4967700"/>
          </a:xfrm>
          <a:prstGeom prst="rect">
            <a:avLst/>
          </a:prstGeom>
        </p:spPr>
        <p:txBody>
          <a:bodyPr lIns="91425" tIns="91425" rIns="91425" bIns="91425" anchor="t" anchorCtr="0">
            <a:noAutofit/>
          </a:bodyPr>
          <a:lstStyle/>
          <a:p>
            <a:pPr marL="457200" lvl="0" indent="-368300" rtl="0">
              <a:buClr>
                <a:schemeClr val="dk1"/>
              </a:buClr>
              <a:buSzPct val="100000"/>
              <a:buFont typeface="Arial"/>
              <a:buChar char="➔"/>
            </a:pPr>
            <a:r>
              <a:rPr lang="fr-FR" dirty="0" smtClean="0"/>
              <a:t>Stress, perte de contrôle</a:t>
            </a:r>
          </a:p>
          <a:p>
            <a:pPr marL="457200" lvl="0" indent="-368300" rtl="0">
              <a:buClr>
                <a:schemeClr val="dk1"/>
              </a:buClr>
              <a:buSzPct val="100000"/>
              <a:buFont typeface="Arial"/>
              <a:buChar char="➔"/>
            </a:pPr>
            <a:r>
              <a:rPr lang="fr-FR" dirty="0" smtClean="0"/>
              <a:t>Violence, porno, extrémisme</a:t>
            </a:r>
          </a:p>
          <a:p>
            <a:pPr marL="457200" lvl="0" indent="-368300">
              <a:buFont typeface="Arial"/>
              <a:buChar char="➔"/>
            </a:pPr>
            <a:r>
              <a:rPr lang="fr-FR" dirty="0" err="1" smtClean="0"/>
              <a:t>cyberharcèlement</a:t>
            </a:r>
            <a:r>
              <a:rPr lang="fr-FR" dirty="0" smtClean="0"/>
              <a:t>, </a:t>
            </a:r>
            <a:r>
              <a:rPr lang="fr-FR" dirty="0" err="1" smtClean="0"/>
              <a:t>cyberintimidation</a:t>
            </a:r>
            <a:r>
              <a:rPr lang="fr-FR" dirty="0" smtClean="0"/>
              <a:t>, </a:t>
            </a:r>
            <a:r>
              <a:rPr lang="fr-FR" dirty="0" err="1" smtClean="0"/>
              <a:t>grooming</a:t>
            </a:r>
            <a:endParaRPr lang="fr-FR" dirty="0" smtClean="0"/>
          </a:p>
          <a:p>
            <a:pPr marL="457200" lvl="0" indent="-368300" rtl="0">
              <a:buClr>
                <a:schemeClr val="dk1"/>
              </a:buClr>
              <a:buSzPct val="100000"/>
              <a:buFont typeface="Arial"/>
              <a:buChar char="➔"/>
            </a:pPr>
            <a:r>
              <a:rPr lang="fr-FR" dirty="0" smtClean="0"/>
              <a:t>Sphère privée exposée</a:t>
            </a:r>
          </a:p>
          <a:p>
            <a:pPr marL="457200" lvl="0" indent="-368300" rtl="0">
              <a:buClr>
                <a:schemeClr val="dk1"/>
              </a:buClr>
              <a:buSzPct val="100000"/>
              <a:buFont typeface="Arial"/>
              <a:buChar char="➔"/>
            </a:pPr>
            <a:r>
              <a:rPr lang="fr-FR" dirty="0" smtClean="0"/>
              <a:t>Virus dangereux</a:t>
            </a:r>
          </a:p>
          <a:p>
            <a:pPr marL="457200" lvl="0" indent="-368300" rtl="0">
              <a:buClr>
                <a:schemeClr val="dk1"/>
              </a:buClr>
              <a:buSzPct val="100000"/>
              <a:buFont typeface="Arial"/>
              <a:buChar char="➔"/>
            </a:pPr>
            <a:r>
              <a:rPr lang="fr-FR" dirty="0" smtClean="0"/>
              <a:t>Abus facilité</a:t>
            </a:r>
          </a:p>
          <a:p>
            <a:pPr marL="88900" lvl="0" indent="0" rtl="0">
              <a:buClr>
                <a:schemeClr val="dk1"/>
              </a:buClr>
              <a:buSzPct val="100000"/>
              <a:buNone/>
            </a:pPr>
            <a:endParaRPr lang="fr-FR" dirty="0"/>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354122" y="0"/>
            <a:ext cx="8229600" cy="695746"/>
          </a:xfrm>
          <a:prstGeom prst="rect">
            <a:avLst/>
          </a:prstGeom>
        </p:spPr>
        <p:txBody>
          <a:bodyPr lIns="91425" tIns="91425" rIns="91425" bIns="91425" anchor="b" anchorCtr="0">
            <a:noAutofit/>
          </a:bodyPr>
          <a:lstStyle/>
          <a:p>
            <a:pPr>
              <a:buNone/>
            </a:pPr>
            <a:r>
              <a:rPr lang="fr-FR" sz="3200" dirty="0" err="1" smtClean="0"/>
              <a:t>Cyberintimidation</a:t>
            </a:r>
            <a:r>
              <a:rPr lang="fr-FR" sz="3200" dirty="0" smtClean="0"/>
              <a:t> / </a:t>
            </a:r>
            <a:r>
              <a:rPr lang="fr-FR" sz="3200" dirty="0" err="1" smtClean="0"/>
              <a:t>Cyberharcèlement</a:t>
            </a:r>
            <a:endParaRPr lang="fr-FR" sz="3200" dirty="0"/>
          </a:p>
        </p:txBody>
      </p:sp>
      <p:sp>
        <p:nvSpPr>
          <p:cNvPr id="3" name="Espace réservé du texte 2"/>
          <p:cNvSpPr>
            <a:spLocks noGrp="1"/>
          </p:cNvSpPr>
          <p:nvPr>
            <p:ph type="body" idx="1"/>
          </p:nvPr>
        </p:nvSpPr>
        <p:spPr>
          <a:xfrm>
            <a:off x="4644008" y="965312"/>
            <a:ext cx="4042792" cy="5602588"/>
          </a:xfrm>
        </p:spPr>
        <p:txBody>
          <a:bodyPr/>
          <a:lstStyle/>
          <a:p>
            <a:endParaRPr lang="fr-CH"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844" y="694648"/>
            <a:ext cx="4289862" cy="6127353"/>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7846" y="725543"/>
            <a:ext cx="4323657" cy="6065562"/>
          </a:xfrm>
          <a:prstGeom prst="rect">
            <a:avLst/>
          </a:prstGeom>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sp>
        <p:nvSpPr>
          <p:cNvPr id="3" name="Espace réservé du texte 2"/>
          <p:cNvSpPr>
            <a:spLocks noGrp="1"/>
          </p:cNvSpPr>
          <p:nvPr>
            <p:ph type="body" idx="1"/>
          </p:nvPr>
        </p:nvSpPr>
        <p:spPr/>
        <p:txBody>
          <a:bodyPr/>
          <a:lstStyle/>
          <a:p>
            <a:endParaRPr lang="fr-CH"/>
          </a:p>
        </p:txBody>
      </p:sp>
      <p:sp>
        <p:nvSpPr>
          <p:cNvPr id="4" name="Espace réservé du texte 3"/>
          <p:cNvSpPr>
            <a:spLocks noGrp="1"/>
          </p:cNvSpPr>
          <p:nvPr>
            <p:ph type="body" idx="2"/>
          </p:nvPr>
        </p:nvSpPr>
        <p:spPr/>
        <p:txBody>
          <a:bodyPr/>
          <a:lstStyle/>
          <a:p>
            <a:endParaRPr lang="fr-CH"/>
          </a:p>
        </p:txBody>
      </p:sp>
      <p:pic>
        <p:nvPicPr>
          <p:cNvPr id="5" name="Spot Cyber Mobbing - klicksafe.d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5535" y="296652"/>
            <a:ext cx="8496944" cy="6372708"/>
          </a:xfrm>
          <a:prstGeom prst="rect">
            <a:avLst/>
          </a:prstGeom>
        </p:spPr>
      </p:pic>
    </p:spTree>
    <p:extLst>
      <p:ext uri="{BB962C8B-B14F-4D97-AF65-F5344CB8AC3E}">
        <p14:creationId xmlns:p14="http://schemas.microsoft.com/office/powerpoint/2010/main" val="38254852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8229600" cy="706091"/>
          </a:xfrm>
        </p:spPr>
        <p:txBody>
          <a:bodyPr/>
          <a:lstStyle/>
          <a:p>
            <a:r>
              <a:rPr lang="fr-CH" dirty="0" err="1" smtClean="0"/>
              <a:t>Grooming</a:t>
            </a:r>
            <a:r>
              <a:rPr lang="fr-CH" dirty="0" smtClean="0"/>
              <a:t>/Sollicitations sexuelles</a:t>
            </a:r>
            <a:endParaRPr lang="fr-CH" dirty="0"/>
          </a:p>
        </p:txBody>
      </p:sp>
      <p:sp>
        <p:nvSpPr>
          <p:cNvPr id="3" name="Espace réservé du texte 2"/>
          <p:cNvSpPr>
            <a:spLocks noGrp="1"/>
          </p:cNvSpPr>
          <p:nvPr>
            <p:ph type="body" idx="1"/>
          </p:nvPr>
        </p:nvSpPr>
        <p:spPr/>
        <p:txBody>
          <a:bodyPr/>
          <a:lstStyle/>
          <a:p>
            <a:endParaRPr lang="fr-CH"/>
          </a:p>
        </p:txBody>
      </p:sp>
      <p:sp>
        <p:nvSpPr>
          <p:cNvPr id="4" name="Espace réservé du texte 3"/>
          <p:cNvSpPr>
            <a:spLocks noGrp="1"/>
          </p:cNvSpPr>
          <p:nvPr>
            <p:ph type="body" idx="2"/>
          </p:nvPr>
        </p:nvSpPr>
        <p:spPr/>
        <p:txBody>
          <a:bodyPr/>
          <a:lstStyle/>
          <a:p>
            <a:endParaRPr lang="fr-CH" dirty="0"/>
          </a:p>
        </p:txBody>
      </p:sp>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t="3715"/>
          <a:stretch/>
        </p:blipFill>
        <p:spPr>
          <a:xfrm>
            <a:off x="4987879" y="761270"/>
            <a:ext cx="4156121" cy="5866899"/>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950556"/>
            <a:ext cx="4202650" cy="5877780"/>
          </a:xfrm>
          <a:prstGeom prst="rect">
            <a:avLst/>
          </a:prstGeom>
        </p:spPr>
      </p:pic>
    </p:spTree>
    <p:extLst>
      <p:ext uri="{BB962C8B-B14F-4D97-AF65-F5344CB8AC3E}">
        <p14:creationId xmlns:p14="http://schemas.microsoft.com/office/powerpoint/2010/main" val="2214803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fr-FR" dirty="0" smtClean="0"/>
              <a:t>Opportunités et risques</a:t>
            </a:r>
            <a:endParaRPr lang="fr-FR" dirty="0"/>
          </a:p>
        </p:txBody>
      </p:sp>
      <p:sp>
        <p:nvSpPr>
          <p:cNvPr id="49" name="Shape 49"/>
          <p:cNvSpPr txBox="1">
            <a:spLocks noGrp="1"/>
          </p:cNvSpPr>
          <p:nvPr>
            <p:ph type="body" idx="1"/>
          </p:nvPr>
        </p:nvSpPr>
        <p:spPr>
          <a:xfrm>
            <a:off x="457200" y="1600200"/>
            <a:ext cx="4124099" cy="4967700"/>
          </a:xfrm>
          <a:prstGeom prst="rect">
            <a:avLst/>
          </a:prstGeom>
        </p:spPr>
        <p:txBody>
          <a:bodyPr lIns="91425" tIns="91425" rIns="91425" bIns="91425" anchor="t" anchorCtr="0">
            <a:noAutofit/>
          </a:bodyPr>
          <a:lstStyle/>
          <a:p>
            <a:pPr marL="546100" lvl="0" indent="-457200" rtl="0">
              <a:buClr>
                <a:schemeClr val="dk1"/>
              </a:buClr>
              <a:buSzPct val="100000"/>
              <a:buFont typeface="+mj-lt"/>
              <a:buAutoNum type="arabicPeriod"/>
            </a:pPr>
            <a:r>
              <a:rPr lang="fr-FR" dirty="0" smtClean="0"/>
              <a:t>Connexion permanente</a:t>
            </a:r>
          </a:p>
          <a:p>
            <a:pPr marL="546100" lvl="0" indent="-457200" rtl="0">
              <a:buClr>
                <a:schemeClr val="dk1"/>
              </a:buClr>
              <a:buSzPct val="100000"/>
              <a:buFont typeface="+mj-lt"/>
              <a:buAutoNum type="arabicPeriod"/>
            </a:pPr>
            <a:r>
              <a:rPr lang="fr-FR" dirty="0" smtClean="0"/>
              <a:t>Information libre</a:t>
            </a:r>
          </a:p>
          <a:p>
            <a:pPr marL="546100" lvl="0" indent="-457200" rtl="0">
              <a:buClr>
                <a:schemeClr val="dk1"/>
              </a:buClr>
              <a:buSzPct val="100000"/>
              <a:buFont typeface="+mj-lt"/>
              <a:buAutoNum type="arabicPeriod"/>
            </a:pPr>
            <a:r>
              <a:rPr lang="fr-FR" dirty="0" smtClean="0"/>
              <a:t>Communication illimitée</a:t>
            </a:r>
          </a:p>
          <a:p>
            <a:pPr marL="546100" lvl="0" indent="-457200" rtl="0">
              <a:buClr>
                <a:schemeClr val="dk1"/>
              </a:buClr>
              <a:buSzPct val="100000"/>
              <a:buFont typeface="+mj-lt"/>
              <a:buAutoNum type="arabicPeriod"/>
            </a:pPr>
            <a:endParaRPr lang="fr-FR" dirty="0" smtClean="0"/>
          </a:p>
          <a:p>
            <a:pPr marL="546100" lvl="0" indent="-457200" rtl="0">
              <a:buClr>
                <a:schemeClr val="dk1"/>
              </a:buClr>
              <a:buSzPct val="100000"/>
              <a:buFont typeface="+mj-lt"/>
              <a:buAutoNum type="arabicPeriod"/>
            </a:pPr>
            <a:r>
              <a:rPr lang="fr-FR" dirty="0" smtClean="0"/>
              <a:t>Instantanéité des infos</a:t>
            </a:r>
          </a:p>
          <a:p>
            <a:pPr marL="546100" lvl="0" indent="-457200" rtl="0">
              <a:buClr>
                <a:schemeClr val="dk1"/>
              </a:buClr>
              <a:buSzPct val="100000"/>
              <a:buFont typeface="+mj-lt"/>
              <a:buAutoNum type="arabicPeriod"/>
            </a:pPr>
            <a:r>
              <a:rPr lang="fr-FR" dirty="0" smtClean="0"/>
              <a:t>Meilleurs logiciels</a:t>
            </a:r>
          </a:p>
          <a:p>
            <a:pPr marL="546100" lvl="0" indent="-457200" rtl="0">
              <a:buClr>
                <a:schemeClr val="dk1"/>
              </a:buClr>
              <a:buSzPct val="100000"/>
              <a:buFont typeface="+mj-lt"/>
              <a:buAutoNum type="arabicPeriod"/>
            </a:pPr>
            <a:r>
              <a:rPr lang="fr-FR" dirty="0" smtClean="0"/>
              <a:t>Consommation simplifiée</a:t>
            </a:r>
          </a:p>
          <a:p>
            <a:pPr marL="546100" lvl="0" indent="-457200" rtl="0">
              <a:buClr>
                <a:schemeClr val="dk1"/>
              </a:buClr>
              <a:buSzPct val="100000"/>
              <a:buFont typeface="+mj-lt"/>
              <a:buAutoNum type="arabicPeriod"/>
            </a:pPr>
            <a:r>
              <a:rPr lang="fr-FR" dirty="0" smtClean="0"/>
              <a:t>…</a:t>
            </a:r>
          </a:p>
          <a:p>
            <a:endParaRPr lang="fr-FR" dirty="0"/>
          </a:p>
        </p:txBody>
      </p:sp>
      <p:sp>
        <p:nvSpPr>
          <p:cNvPr id="50" name="Shape 50"/>
          <p:cNvSpPr txBox="1">
            <a:spLocks noGrp="1"/>
          </p:cNvSpPr>
          <p:nvPr>
            <p:ph type="body" idx="2"/>
          </p:nvPr>
        </p:nvSpPr>
        <p:spPr>
          <a:xfrm>
            <a:off x="4525525" y="1600200"/>
            <a:ext cx="4506900" cy="4967700"/>
          </a:xfrm>
          <a:prstGeom prst="rect">
            <a:avLst/>
          </a:prstGeom>
        </p:spPr>
        <p:txBody>
          <a:bodyPr lIns="91425" tIns="91425" rIns="91425" bIns="91425" anchor="t" anchorCtr="0">
            <a:noAutofit/>
          </a:bodyPr>
          <a:lstStyle/>
          <a:p>
            <a:pPr marL="457200" lvl="0" indent="-368300" rtl="0">
              <a:buClr>
                <a:schemeClr val="dk1"/>
              </a:buClr>
              <a:buSzPct val="100000"/>
              <a:buFont typeface="Arial"/>
              <a:buChar char="➔"/>
            </a:pPr>
            <a:r>
              <a:rPr lang="fr-FR" dirty="0" smtClean="0"/>
              <a:t>Stress, perte de contrôle</a:t>
            </a:r>
          </a:p>
          <a:p>
            <a:pPr marL="457200" lvl="0" indent="-368300" rtl="0">
              <a:buClr>
                <a:schemeClr val="dk1"/>
              </a:buClr>
              <a:buSzPct val="100000"/>
              <a:buFont typeface="Arial"/>
              <a:buChar char="➔"/>
            </a:pPr>
            <a:r>
              <a:rPr lang="fr-FR" dirty="0" smtClean="0"/>
              <a:t>Violence, porno, extrémisme</a:t>
            </a:r>
          </a:p>
          <a:p>
            <a:pPr marL="457200" lvl="0" indent="-368300">
              <a:buFont typeface="Arial"/>
              <a:buChar char="➔"/>
            </a:pPr>
            <a:r>
              <a:rPr lang="fr-FR" dirty="0" err="1" smtClean="0"/>
              <a:t>cyberharcèlement</a:t>
            </a:r>
            <a:r>
              <a:rPr lang="fr-FR" dirty="0" smtClean="0"/>
              <a:t>, </a:t>
            </a:r>
            <a:r>
              <a:rPr lang="fr-FR" dirty="0" err="1" smtClean="0"/>
              <a:t>cyberintimidation,Grooming</a:t>
            </a:r>
            <a:endParaRPr lang="fr-FR" dirty="0" smtClean="0"/>
          </a:p>
          <a:p>
            <a:pPr marL="457200" lvl="0" indent="-368300" rtl="0">
              <a:buClr>
                <a:schemeClr val="dk1"/>
              </a:buClr>
              <a:buSzPct val="100000"/>
              <a:buFont typeface="Arial"/>
              <a:buChar char="➔"/>
            </a:pPr>
            <a:r>
              <a:rPr lang="fr-FR" dirty="0" smtClean="0"/>
              <a:t>Sphère privée exposée</a:t>
            </a:r>
          </a:p>
          <a:p>
            <a:pPr marL="457200" lvl="0" indent="-368300" rtl="0">
              <a:buClr>
                <a:schemeClr val="dk1"/>
              </a:buClr>
              <a:buSzPct val="100000"/>
              <a:buFont typeface="Arial"/>
              <a:buChar char="➔"/>
            </a:pPr>
            <a:r>
              <a:rPr lang="fr-FR" dirty="0" smtClean="0"/>
              <a:t>Virus dangereux</a:t>
            </a:r>
          </a:p>
          <a:p>
            <a:pPr marL="457200" lvl="0" indent="-368300" rtl="0">
              <a:buClr>
                <a:schemeClr val="dk1"/>
              </a:buClr>
              <a:buSzPct val="100000"/>
              <a:buFont typeface="Arial"/>
              <a:buChar char="➔"/>
            </a:pPr>
            <a:r>
              <a:rPr lang="fr-FR" dirty="0" smtClean="0"/>
              <a:t>Abus facilité</a:t>
            </a:r>
          </a:p>
          <a:p>
            <a:pPr marL="457200" lvl="0" indent="-368300" rtl="0">
              <a:buClr>
                <a:schemeClr val="dk1"/>
              </a:buClr>
              <a:buSzPct val="100000"/>
              <a:buFont typeface="Arial"/>
              <a:buChar char="➔"/>
            </a:pPr>
            <a:r>
              <a:rPr lang="fr-FR" dirty="0" smtClean="0"/>
              <a:t>…</a:t>
            </a:r>
            <a:endParaRPr lang="fr-FR" dirty="0"/>
          </a:p>
        </p:txBody>
      </p:sp>
    </p:spTree>
    <p:extLst>
      <p:ext uri="{BB962C8B-B14F-4D97-AF65-F5344CB8AC3E}">
        <p14:creationId xmlns:p14="http://schemas.microsoft.com/office/powerpoint/2010/main" val="2496787498"/>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sp>
        <p:nvSpPr>
          <p:cNvPr id="3" name="Espace réservé du texte 2"/>
          <p:cNvSpPr>
            <a:spLocks noGrp="1"/>
          </p:cNvSpPr>
          <p:nvPr>
            <p:ph type="body" idx="1"/>
          </p:nvPr>
        </p:nvSpPr>
        <p:spPr/>
        <p:txBody>
          <a:bodyPr/>
          <a:lstStyle/>
          <a:p>
            <a:endParaRPr lang="fr-CH"/>
          </a:p>
        </p:txBody>
      </p:sp>
      <p:sp>
        <p:nvSpPr>
          <p:cNvPr id="4" name="Espace réservé du texte 3"/>
          <p:cNvSpPr>
            <a:spLocks noGrp="1"/>
          </p:cNvSpPr>
          <p:nvPr>
            <p:ph type="body" idx="2"/>
          </p:nvPr>
        </p:nvSpPr>
        <p:spPr/>
        <p:txBody>
          <a:bodyPr/>
          <a:lstStyle/>
          <a:p>
            <a:endParaRPr lang="fr-CH"/>
          </a:p>
        </p:txBody>
      </p:sp>
      <p:pic>
        <p:nvPicPr>
          <p:cNvPr id="5" name="Dave le voyant - Sous Titré français - Publicité Febelf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4968" y="332656"/>
            <a:ext cx="8590584" cy="6120455"/>
          </a:xfrm>
          <a:prstGeom prst="rect">
            <a:avLst/>
          </a:prstGeom>
        </p:spPr>
      </p:pic>
    </p:spTree>
    <p:extLst>
      <p:ext uri="{BB962C8B-B14F-4D97-AF65-F5344CB8AC3E}">
        <p14:creationId xmlns:p14="http://schemas.microsoft.com/office/powerpoint/2010/main" val="13571994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Simple Light 2">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_MasterVorlage_JuM">
  <a:themeElements>
    <a:clrScheme name="Jugend und Medien">
      <a:dk1>
        <a:srgbClr val="000000"/>
      </a:dk1>
      <a:lt1>
        <a:srgbClr val="FFFFFF"/>
      </a:lt1>
      <a:dk2>
        <a:srgbClr val="000000"/>
      </a:dk2>
      <a:lt2>
        <a:srgbClr val="808080"/>
      </a:lt2>
      <a:accent1>
        <a:srgbClr val="F8F01B"/>
      </a:accent1>
      <a:accent2>
        <a:srgbClr val="F8F01B"/>
      </a:accent2>
      <a:accent3>
        <a:srgbClr val="FFFFFF"/>
      </a:accent3>
      <a:accent4>
        <a:srgbClr val="000000"/>
      </a:accent4>
      <a:accent5>
        <a:srgbClr val="F8F01B"/>
      </a:accent5>
      <a:accent6>
        <a:srgbClr val="F8F01B"/>
      </a:accent6>
      <a:hlink>
        <a:srgbClr val="000000"/>
      </a:hlink>
      <a:folHlink>
        <a:srgbClr val="000000"/>
      </a:folHlink>
    </a:clrScheme>
    <a:fontScheme name="Leere Präsentation">
      <a:majorFont>
        <a:latin typeface="Lucida Grande"/>
        <a:ea typeface="ヒラギノ角ゴ Pro W3"/>
        <a:cs typeface=""/>
      </a:majorFont>
      <a:minorFont>
        <a:latin typeface="Lucida Grande"/>
        <a:ea typeface="ヒラギノ角ゴ Pro W3"/>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Lucida Grande" pitchFamily="28" charset="0"/>
            <a:ea typeface="ヒラギノ角ゴ Pro W3"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Lucida Grande" pitchFamily="28" charset="0"/>
            <a:ea typeface="ヒラギノ角ゴ Pro W3" pitchFamily="28"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894</TotalTime>
  <Words>3464</Words>
  <Application>Microsoft Office PowerPoint</Application>
  <PresentationFormat>Affichage à l'écran (4:3)</PresentationFormat>
  <Paragraphs>254</Paragraphs>
  <Slides>19</Slides>
  <Notes>18</Notes>
  <HiddenSlides>0</HiddenSlides>
  <MMClips>2</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19</vt:i4>
      </vt:variant>
    </vt:vector>
  </HeadingPairs>
  <TitlesOfParts>
    <vt:vector size="27" baseType="lpstr">
      <vt:lpstr>Arial</vt:lpstr>
      <vt:lpstr>Calibri</vt:lpstr>
      <vt:lpstr>Lucida Grande</vt:lpstr>
      <vt:lpstr>Times New Roman</vt:lpstr>
      <vt:lpstr>Wingdings</vt:lpstr>
      <vt:lpstr>ヒラギノ角ゴ Pro W3</vt:lpstr>
      <vt:lpstr>Simple Light 2</vt:lpstr>
      <vt:lpstr>f_MasterVorlage_JuM</vt:lpstr>
      <vt:lpstr>Présentation PowerPoint</vt:lpstr>
      <vt:lpstr>Présentation PowerPoint</vt:lpstr>
      <vt:lpstr>Internet, c’est comme une grande ville...</vt:lpstr>
      <vt:lpstr>Opportunités et risques</vt:lpstr>
      <vt:lpstr>Cyberintimidation / Cyberharcèlement</vt:lpstr>
      <vt:lpstr>Présentation PowerPoint</vt:lpstr>
      <vt:lpstr>Grooming/Sollicitations sexuelles</vt:lpstr>
      <vt:lpstr>Opportunités et risques</vt:lpstr>
      <vt:lpstr>Présentation PowerPoint</vt:lpstr>
      <vt:lpstr>Opportunités et risques</vt:lpstr>
      <vt:lpstr>Heureux et futés,  les enfants de l’ère numérique</vt:lpstr>
      <vt:lpstr>Conseils généraux pour les parents</vt:lpstr>
      <vt:lpstr>Conseils généraux pour les parents</vt:lpstr>
      <vt:lpstr>Présentation PowerPoint</vt:lpstr>
      <vt:lpstr>Conseils généraux pour les parents</vt:lpstr>
      <vt:lpstr>Présentation PowerPoint</vt:lpstr>
      <vt:lpstr>Une bonne attitude générale</vt:lpstr>
      <vt:lpstr>Informations pour les enfants</vt:lpstr>
      <vt:lpstr>Mes coordonnées, mon site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 THE TRAINER</dc:title>
  <dc:creator>dopet</dc:creator>
  <cp:lastModifiedBy>Florence De Ieso Salamin</cp:lastModifiedBy>
  <cp:revision>1681</cp:revision>
  <cp:lastPrinted>2014-08-27T13:41:57Z</cp:lastPrinted>
  <dcterms:modified xsi:type="dcterms:W3CDTF">2020-09-24T08:37:58Z</dcterms:modified>
</cp:coreProperties>
</file>